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8288000" cy="10287000"/>
  <p:notesSz cx="6858000" cy="9144000"/>
  <p:embeddedFontLst>
    <p:embeddedFont>
      <p:font typeface="Poppins Semi-Bold" charset="1" panose="00000700000000000000"/>
      <p:regular r:id="rId43"/>
    </p:embeddedFont>
    <p:embeddedFont>
      <p:font typeface="Poppins Bold" charset="1" panose="00000800000000000000"/>
      <p:regular r:id="rId44"/>
    </p:embeddedFont>
    <p:embeddedFont>
      <p:font typeface="Archivo Narrow Bold" charset="1" panose="020B0806020202020B04"/>
      <p:regular r:id="rId45"/>
    </p:embeddedFont>
    <p:embeddedFont>
      <p:font typeface="Poppins" charset="1" panose="00000500000000000000"/>
      <p:regular r:id="rId46"/>
    </p:embeddedFont>
    <p:embeddedFont>
      <p:font typeface="Mardoto Bold" charset="1" panose="00000800000000000000"/>
      <p:regular r:id="rId47"/>
    </p:embeddedFont>
    <p:embeddedFont>
      <p:font typeface="Oswald Bold" charset="1" panose="00000800000000000000"/>
      <p:regular r:id="rId48"/>
    </p:embeddedFont>
    <p:embeddedFont>
      <p:font typeface="Mardoto" charset="1" panose="00000500000000000000"/>
      <p:regular r:id="rId49"/>
    </p:embeddedFont>
    <p:embeddedFont>
      <p:font typeface="Open Sauce Bold" charset="1" panose="00000800000000000000"/>
      <p:regular r:id="rId50"/>
    </p:embeddedFont>
    <p:embeddedFont>
      <p:font typeface="Open Sans Bold" charset="1" panose="020B0806030504020204"/>
      <p:regular r:id="rId51"/>
    </p:embeddedFont>
    <p:embeddedFont>
      <p:font typeface="Open Sauce Heavy" charset="1" panose="00000A00000000000000"/>
      <p:regular r:id="rId52"/>
    </p:embeddedFont>
    <p:embeddedFont>
      <p:font typeface="Open Sans Bold Italics" charset="1" panose="020B0806030504020204"/>
      <p:regular r:id="rId53"/>
    </p:embeddedFont>
    <p:embeddedFont>
      <p:font typeface="Poppins Italics" charset="1" panose="00000500000000000000"/>
      <p:regular r:id="rId54"/>
    </p:embeddedFont>
    <p:embeddedFont>
      <p:font typeface="Poppins Bold Italics" charset="1" panose="00000800000000000000"/>
      <p:regular r:id="rId55"/>
    </p:embeddedFont>
    <p:embeddedFont>
      <p:font typeface="Poppins Ultra-Bold" charset="1" panose="00000900000000000000"/>
      <p:regular r:id="rId56"/>
    </p:embeddedFont>
    <p:embeddedFont>
      <p:font typeface="Poppins Medium" charset="1" panose="000006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embeddings/oleObject2.bin" Type="http://schemas.openxmlformats.org/officeDocument/2006/relationships/oleObject"/><Relationship Id="rId4" Target="../media/image21.png" Type="http://schemas.openxmlformats.org/officeDocument/2006/relationships/image"/><Relationship Id="rId5" Target="../embeddings/oleObject3.bin" Type="http://schemas.openxmlformats.org/officeDocument/2006/relationships/oleObjec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embeddings/oleObject4.bin" Type="http://schemas.openxmlformats.org/officeDocument/2006/relationships/oleObjec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png" Type="http://schemas.openxmlformats.org/officeDocument/2006/relationships/image"/><Relationship Id="rId12" Target="../media/image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33.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jpe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6.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7.jpeg" Type="http://schemas.openxmlformats.org/officeDocument/2006/relationships/image"/><Relationship Id="rId5" Target="../media/image48.jpeg" Type="http://schemas.openxmlformats.org/officeDocument/2006/relationships/image"/><Relationship Id="rId6" Target="../media/image49.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0.jpe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embeddings/oleObject1.bin" Type="http://schemas.openxmlformats.org/officeDocument/2006/relationships/oleObjec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974393" y="-1183362"/>
            <a:ext cx="2688240" cy="268824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5400000">
            <a:off x="15771254" y="-1663255"/>
            <a:ext cx="4443623" cy="8887247"/>
          </a:xfrm>
          <a:custGeom>
            <a:avLst/>
            <a:gdLst/>
            <a:ahLst/>
            <a:cxnLst/>
            <a:rect r="r" b="b" t="t" l="l"/>
            <a:pathLst>
              <a:path h="8887247" w="4443623">
                <a:moveTo>
                  <a:pt x="0" y="0"/>
                </a:moveTo>
                <a:lnTo>
                  <a:pt x="4443623" y="0"/>
                </a:lnTo>
                <a:lnTo>
                  <a:pt x="4443623" y="8887247"/>
                </a:lnTo>
                <a:lnTo>
                  <a:pt x="0" y="8887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8700" y="1028700"/>
            <a:ext cx="885691" cy="952356"/>
          </a:xfrm>
          <a:custGeom>
            <a:avLst/>
            <a:gdLst/>
            <a:ahLst/>
            <a:cxnLst/>
            <a:rect r="r" b="b" t="t" l="l"/>
            <a:pathLst>
              <a:path h="952356" w="885691">
                <a:moveTo>
                  <a:pt x="0" y="0"/>
                </a:moveTo>
                <a:lnTo>
                  <a:pt x="885691" y="0"/>
                </a:lnTo>
                <a:lnTo>
                  <a:pt x="885691" y="952356"/>
                </a:lnTo>
                <a:lnTo>
                  <a:pt x="0" y="952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67545" y="7631693"/>
            <a:ext cx="18623091" cy="2804496"/>
            <a:chOff x="0" y="0"/>
            <a:chExt cx="4904847" cy="738633"/>
          </a:xfrm>
        </p:grpSpPr>
        <p:sp>
          <p:nvSpPr>
            <p:cNvPr name="Freeform 8" id="8"/>
            <p:cNvSpPr/>
            <p:nvPr/>
          </p:nvSpPr>
          <p:spPr>
            <a:xfrm flipH="false" flipV="false" rot="0">
              <a:off x="0" y="0"/>
              <a:ext cx="4904847" cy="738633"/>
            </a:xfrm>
            <a:custGeom>
              <a:avLst/>
              <a:gdLst/>
              <a:ahLst/>
              <a:cxnLst/>
              <a:rect r="r" b="b" t="t" l="l"/>
              <a:pathLst>
                <a:path h="738633" w="4904847">
                  <a:moveTo>
                    <a:pt x="0" y="0"/>
                  </a:moveTo>
                  <a:lnTo>
                    <a:pt x="4904847" y="0"/>
                  </a:lnTo>
                  <a:lnTo>
                    <a:pt x="4904847" y="738633"/>
                  </a:lnTo>
                  <a:lnTo>
                    <a:pt x="0" y="738633"/>
                  </a:ln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9" id="9"/>
            <p:cNvSpPr txBox="true"/>
            <p:nvPr/>
          </p:nvSpPr>
          <p:spPr>
            <a:xfrm>
              <a:off x="0" y="-47625"/>
              <a:ext cx="4904847" cy="786258"/>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10800000">
            <a:off x="448989" y="5173798"/>
            <a:ext cx="18623091" cy="1603626"/>
            <a:chOff x="0" y="0"/>
            <a:chExt cx="4904847" cy="422354"/>
          </a:xfrm>
        </p:grpSpPr>
        <p:sp>
          <p:nvSpPr>
            <p:cNvPr name="Freeform 11" id="11"/>
            <p:cNvSpPr/>
            <p:nvPr/>
          </p:nvSpPr>
          <p:spPr>
            <a:xfrm flipH="false" flipV="false" rot="0">
              <a:off x="0" y="0"/>
              <a:ext cx="4904847" cy="422354"/>
            </a:xfrm>
            <a:custGeom>
              <a:avLst/>
              <a:gdLst/>
              <a:ahLst/>
              <a:cxnLst/>
              <a:rect r="r" b="b" t="t" l="l"/>
              <a:pathLst>
                <a:path h="422354" w="4904847">
                  <a:moveTo>
                    <a:pt x="0" y="0"/>
                  </a:moveTo>
                  <a:lnTo>
                    <a:pt x="4904847" y="0"/>
                  </a:lnTo>
                  <a:lnTo>
                    <a:pt x="4904847" y="422354"/>
                  </a:lnTo>
                  <a:lnTo>
                    <a:pt x="0" y="422354"/>
                  </a:lnTo>
                  <a:close/>
                </a:path>
              </a:pathLst>
            </a:custGeom>
            <a:gradFill rotWithShape="true">
              <a:gsLst>
                <a:gs pos="0">
                  <a:srgbClr val="F2AA16">
                    <a:alpha val="100000"/>
                  </a:srgbClr>
                </a:gs>
                <a:gs pos="100000">
                  <a:srgbClr val="F4C801">
                    <a:alpha val="100000"/>
                  </a:srgbClr>
                </a:gs>
              </a:gsLst>
              <a:lin ang="0"/>
            </a:gradFill>
          </p:spPr>
        </p:sp>
        <p:sp>
          <p:nvSpPr>
            <p:cNvPr name="TextBox 12" id="12"/>
            <p:cNvSpPr txBox="true"/>
            <p:nvPr/>
          </p:nvSpPr>
          <p:spPr>
            <a:xfrm>
              <a:off x="0" y="-47625"/>
              <a:ext cx="4904847" cy="469979"/>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0">
            <a:off x="13749467" y="558557"/>
            <a:ext cx="8229600" cy="822960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14128193" y="1252875"/>
            <a:ext cx="6840964" cy="684096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76200" cap="sq">
              <a:solidFill>
                <a:srgbClr val="FFFFFF"/>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9" id="19"/>
          <p:cNvGrpSpPr/>
          <p:nvPr/>
        </p:nvGrpSpPr>
        <p:grpSpPr>
          <a:xfrm rot="0">
            <a:off x="1028700" y="8416724"/>
            <a:ext cx="841576" cy="84157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C601"/>
            </a:solidFill>
            <a:ln cap="sq">
              <a:no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2" id="22"/>
          <p:cNvGrpSpPr/>
          <p:nvPr/>
        </p:nvGrpSpPr>
        <p:grpSpPr>
          <a:xfrm rot="0">
            <a:off x="14704793" y="1504878"/>
            <a:ext cx="6546447" cy="654644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99999" t="0" r="0" b="0"/>
              </a:stretch>
            </a:blipFill>
            <a:ln w="76200" cap="sq">
              <a:gradFill>
                <a:gsLst>
                  <a:gs pos="0">
                    <a:srgbClr val="492709">
                      <a:alpha val="100000"/>
                    </a:srgbClr>
                  </a:gs>
                  <a:gs pos="100000">
                    <a:srgbClr val="F2AA15">
                      <a:alpha val="100000"/>
                    </a:srgbClr>
                  </a:gs>
                </a:gsLst>
                <a:lin ang="5400000"/>
              </a:gradFill>
              <a:prstDash val="solid"/>
              <a:miter/>
            </a:ln>
          </p:spPr>
        </p:sp>
      </p:grpSp>
      <p:sp>
        <p:nvSpPr>
          <p:cNvPr name="Freeform 24" id="24"/>
          <p:cNvSpPr/>
          <p:nvPr/>
        </p:nvSpPr>
        <p:spPr>
          <a:xfrm flipH="false" flipV="false" rot="0">
            <a:off x="1142073" y="8530097"/>
            <a:ext cx="614830" cy="614830"/>
          </a:xfrm>
          <a:custGeom>
            <a:avLst/>
            <a:gdLst/>
            <a:ahLst/>
            <a:cxnLst/>
            <a:rect r="r" b="b" t="t" l="l"/>
            <a:pathLst>
              <a:path h="614830" w="614830">
                <a:moveTo>
                  <a:pt x="0" y="0"/>
                </a:moveTo>
                <a:lnTo>
                  <a:pt x="614830" y="0"/>
                </a:lnTo>
                <a:lnTo>
                  <a:pt x="614830" y="614830"/>
                </a:lnTo>
                <a:lnTo>
                  <a:pt x="0" y="6148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5" id="25"/>
          <p:cNvSpPr/>
          <p:nvPr/>
        </p:nvSpPr>
        <p:spPr>
          <a:xfrm flipH="false" flipV="false" rot="5400000">
            <a:off x="7927639" y="1264679"/>
            <a:ext cx="544960" cy="321526"/>
          </a:xfrm>
          <a:custGeom>
            <a:avLst/>
            <a:gdLst/>
            <a:ahLst/>
            <a:cxnLst/>
            <a:rect r="r" b="b" t="t" l="l"/>
            <a:pathLst>
              <a:path h="321526" w="544960">
                <a:moveTo>
                  <a:pt x="0" y="0"/>
                </a:moveTo>
                <a:lnTo>
                  <a:pt x="544960" y="0"/>
                </a:lnTo>
                <a:lnTo>
                  <a:pt x="544960" y="321526"/>
                </a:lnTo>
                <a:lnTo>
                  <a:pt x="0" y="3215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6" id="26"/>
          <p:cNvSpPr/>
          <p:nvPr/>
        </p:nvSpPr>
        <p:spPr>
          <a:xfrm flipH="false" flipV="false" rot="5400000">
            <a:off x="14992348" y="8638538"/>
            <a:ext cx="728203" cy="429640"/>
          </a:xfrm>
          <a:custGeom>
            <a:avLst/>
            <a:gdLst/>
            <a:ahLst/>
            <a:cxnLst/>
            <a:rect r="r" b="b" t="t" l="l"/>
            <a:pathLst>
              <a:path h="429640" w="728203">
                <a:moveTo>
                  <a:pt x="0" y="0"/>
                </a:moveTo>
                <a:lnTo>
                  <a:pt x="728203" y="0"/>
                </a:lnTo>
                <a:lnTo>
                  <a:pt x="728203" y="429640"/>
                </a:lnTo>
                <a:lnTo>
                  <a:pt x="0" y="4296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5400000">
            <a:off x="8319198" y="1264679"/>
            <a:ext cx="544960" cy="321526"/>
          </a:xfrm>
          <a:custGeom>
            <a:avLst/>
            <a:gdLst/>
            <a:ahLst/>
            <a:cxnLst/>
            <a:rect r="r" b="b" t="t" l="l"/>
            <a:pathLst>
              <a:path h="321526" w="544960">
                <a:moveTo>
                  <a:pt x="0" y="0"/>
                </a:moveTo>
                <a:lnTo>
                  <a:pt x="544960" y="0"/>
                </a:lnTo>
                <a:lnTo>
                  <a:pt x="544960" y="321526"/>
                </a:lnTo>
                <a:lnTo>
                  <a:pt x="0" y="3215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8" id="28"/>
          <p:cNvSpPr/>
          <p:nvPr/>
        </p:nvSpPr>
        <p:spPr>
          <a:xfrm flipH="false" flipV="false" rot="5400000">
            <a:off x="15515569" y="8638538"/>
            <a:ext cx="728203" cy="429640"/>
          </a:xfrm>
          <a:custGeom>
            <a:avLst/>
            <a:gdLst/>
            <a:ahLst/>
            <a:cxnLst/>
            <a:rect r="r" b="b" t="t" l="l"/>
            <a:pathLst>
              <a:path h="429640" w="728203">
                <a:moveTo>
                  <a:pt x="0" y="0"/>
                </a:moveTo>
                <a:lnTo>
                  <a:pt x="728204" y="0"/>
                </a:lnTo>
                <a:lnTo>
                  <a:pt x="728204" y="429640"/>
                </a:lnTo>
                <a:lnTo>
                  <a:pt x="0" y="4296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5400000">
            <a:off x="8710757" y="1264679"/>
            <a:ext cx="544960" cy="321526"/>
          </a:xfrm>
          <a:custGeom>
            <a:avLst/>
            <a:gdLst/>
            <a:ahLst/>
            <a:cxnLst/>
            <a:rect r="r" b="b" t="t" l="l"/>
            <a:pathLst>
              <a:path h="321526" w="544960">
                <a:moveTo>
                  <a:pt x="0" y="0"/>
                </a:moveTo>
                <a:lnTo>
                  <a:pt x="544960" y="0"/>
                </a:lnTo>
                <a:lnTo>
                  <a:pt x="544960" y="321526"/>
                </a:lnTo>
                <a:lnTo>
                  <a:pt x="0" y="3215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5400000">
            <a:off x="16038791" y="8638538"/>
            <a:ext cx="728203" cy="429640"/>
          </a:xfrm>
          <a:custGeom>
            <a:avLst/>
            <a:gdLst/>
            <a:ahLst/>
            <a:cxnLst/>
            <a:rect r="r" b="b" t="t" l="l"/>
            <a:pathLst>
              <a:path h="429640" w="728203">
                <a:moveTo>
                  <a:pt x="0" y="0"/>
                </a:moveTo>
                <a:lnTo>
                  <a:pt x="728203" y="0"/>
                </a:lnTo>
                <a:lnTo>
                  <a:pt x="728203" y="429640"/>
                </a:lnTo>
                <a:lnTo>
                  <a:pt x="0" y="4296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1" id="31"/>
          <p:cNvGrpSpPr/>
          <p:nvPr/>
        </p:nvGrpSpPr>
        <p:grpSpPr>
          <a:xfrm rot="0">
            <a:off x="9339746" y="8416724"/>
            <a:ext cx="841576" cy="841576"/>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a:ln cap="sq">
              <a:noFill/>
              <a:prstDash val="solid"/>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4" id="34"/>
          <p:cNvGrpSpPr/>
          <p:nvPr/>
        </p:nvGrpSpPr>
        <p:grpSpPr>
          <a:xfrm rot="-10800000">
            <a:off x="16974393" y="648373"/>
            <a:ext cx="841576" cy="84157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a:ln cap="sq">
              <a:no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7" id="37"/>
          <p:cNvGrpSpPr/>
          <p:nvPr/>
        </p:nvGrpSpPr>
        <p:grpSpPr>
          <a:xfrm rot="-5400000">
            <a:off x="8859766" y="8205022"/>
            <a:ext cx="284234" cy="28423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a:ln cap="sq">
              <a:noFill/>
              <a:prstDash val="solid"/>
              <a:miter/>
            </a:ln>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0" id="40"/>
          <p:cNvGrpSpPr/>
          <p:nvPr/>
        </p:nvGrpSpPr>
        <p:grpSpPr>
          <a:xfrm rot="-5400000">
            <a:off x="13549442" y="7062441"/>
            <a:ext cx="284234" cy="28423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43" id="43"/>
          <p:cNvSpPr txBox="true"/>
          <p:nvPr/>
        </p:nvSpPr>
        <p:spPr>
          <a:xfrm rot="0">
            <a:off x="2057808" y="1190018"/>
            <a:ext cx="2878787" cy="357119"/>
          </a:xfrm>
          <a:prstGeom prst="rect">
            <a:avLst/>
          </a:prstGeom>
        </p:spPr>
        <p:txBody>
          <a:bodyPr anchor="t" rtlCol="false" tIns="0" lIns="0" bIns="0" rIns="0">
            <a:spAutoFit/>
          </a:bodyPr>
          <a:lstStyle/>
          <a:p>
            <a:pPr algn="l">
              <a:lnSpc>
                <a:spcPts val="2661"/>
              </a:lnSpc>
            </a:pPr>
            <a:r>
              <a:rPr lang="en-US" sz="2218" b="true">
                <a:solidFill>
                  <a:srgbClr val="0D0D0D"/>
                </a:solidFill>
                <a:latin typeface="Poppins Semi-Bold"/>
                <a:ea typeface="Poppins Semi-Bold"/>
                <a:cs typeface="Poppins Semi-Bold"/>
                <a:sym typeface="Poppins Semi-Bold"/>
              </a:rPr>
              <a:t>Elektronik EL</a:t>
            </a:r>
          </a:p>
        </p:txBody>
      </p:sp>
      <p:sp>
        <p:nvSpPr>
          <p:cNvPr name="TextBox 44" id="44"/>
          <p:cNvSpPr txBox="true"/>
          <p:nvPr/>
        </p:nvSpPr>
        <p:spPr>
          <a:xfrm rot="0">
            <a:off x="448989" y="2699203"/>
            <a:ext cx="14112929" cy="2188845"/>
          </a:xfrm>
          <a:prstGeom prst="rect">
            <a:avLst/>
          </a:prstGeom>
        </p:spPr>
        <p:txBody>
          <a:bodyPr anchor="t" rtlCol="false" tIns="0" lIns="0" bIns="0" rIns="0">
            <a:spAutoFit/>
          </a:bodyPr>
          <a:lstStyle/>
          <a:p>
            <a:pPr algn="l">
              <a:lnSpc>
                <a:spcPts val="5610"/>
              </a:lnSpc>
            </a:pPr>
            <a:r>
              <a:rPr lang="en-US" sz="5100" b="true">
                <a:solidFill>
                  <a:srgbClr val="492709"/>
                </a:solidFill>
                <a:latin typeface="Poppins Bold"/>
                <a:ea typeface="Poppins Bold"/>
                <a:cs typeface="Poppins Bold"/>
                <a:sym typeface="Poppins Bold"/>
              </a:rPr>
              <a:t>OPTIMALISASI STRATEGI PEMASARAN BERDASARKAN CUSTOMER LIFETIME VALUE MENGGUNAKAN MACHINE LEARNING</a:t>
            </a:r>
          </a:p>
        </p:txBody>
      </p:sp>
      <p:sp>
        <p:nvSpPr>
          <p:cNvPr name="TextBox 45" id="45"/>
          <p:cNvSpPr txBox="true"/>
          <p:nvPr/>
        </p:nvSpPr>
        <p:spPr>
          <a:xfrm rot="0">
            <a:off x="813880" y="5394586"/>
            <a:ext cx="12735562" cy="1152525"/>
          </a:xfrm>
          <a:prstGeom prst="rect">
            <a:avLst/>
          </a:prstGeom>
        </p:spPr>
        <p:txBody>
          <a:bodyPr anchor="t" rtlCol="false" tIns="0" lIns="0" bIns="0" rIns="0">
            <a:spAutoFit/>
          </a:bodyPr>
          <a:lstStyle/>
          <a:p>
            <a:pPr algn="l">
              <a:lnSpc>
                <a:spcPts val="4559"/>
              </a:lnSpc>
            </a:pPr>
            <a:r>
              <a:rPr lang="en-US" sz="3799" b="true">
                <a:solidFill>
                  <a:srgbClr val="0D0D0D"/>
                </a:solidFill>
                <a:latin typeface="Archivo Narrow Bold"/>
                <a:ea typeface="Archivo Narrow Bold"/>
                <a:cs typeface="Archivo Narrow Bold"/>
                <a:sym typeface="Archivo Narrow Bold"/>
              </a:rPr>
              <a:t>Meningkatkan Strategi Pemasaran Untuk Pelanggan Toko Elektronik EL </a:t>
            </a:r>
          </a:p>
        </p:txBody>
      </p:sp>
      <p:sp>
        <p:nvSpPr>
          <p:cNvPr name="TextBox 46" id="46"/>
          <p:cNvSpPr txBox="true"/>
          <p:nvPr/>
        </p:nvSpPr>
        <p:spPr>
          <a:xfrm rot="0">
            <a:off x="2017419" y="8370787"/>
            <a:ext cx="6574259" cy="466725"/>
          </a:xfrm>
          <a:prstGeom prst="rect">
            <a:avLst/>
          </a:prstGeom>
        </p:spPr>
        <p:txBody>
          <a:bodyPr anchor="t" rtlCol="false" tIns="0" lIns="0" bIns="0" rIns="0">
            <a:spAutoFit/>
          </a:bodyPr>
          <a:lstStyle/>
          <a:p>
            <a:pPr algn="l">
              <a:lnSpc>
                <a:spcPts val="3599"/>
              </a:lnSpc>
            </a:pPr>
            <a:r>
              <a:rPr lang="en-US" sz="2999">
                <a:solidFill>
                  <a:srgbClr val="FFFFFF"/>
                </a:solidFill>
                <a:latin typeface="Poppins"/>
                <a:ea typeface="Poppins"/>
                <a:cs typeface="Poppins"/>
                <a:sym typeface="Poppins"/>
              </a:rPr>
              <a:t>Cahyani Nur Patria Maharani</a:t>
            </a:r>
          </a:p>
        </p:txBody>
      </p:sp>
      <p:sp>
        <p:nvSpPr>
          <p:cNvPr name="TextBox 47" id="47"/>
          <p:cNvSpPr txBox="true"/>
          <p:nvPr/>
        </p:nvSpPr>
        <p:spPr>
          <a:xfrm rot="0">
            <a:off x="2057808" y="8870784"/>
            <a:ext cx="4410331" cy="390525"/>
          </a:xfrm>
          <a:prstGeom prst="rect">
            <a:avLst/>
          </a:prstGeom>
        </p:spPr>
        <p:txBody>
          <a:bodyPr anchor="t" rtlCol="false" tIns="0" lIns="0" bIns="0" rIns="0">
            <a:spAutoFit/>
          </a:bodyPr>
          <a:lstStyle/>
          <a:p>
            <a:pPr algn="l">
              <a:lnSpc>
                <a:spcPts val="2984"/>
              </a:lnSpc>
            </a:pPr>
            <a:r>
              <a:rPr lang="en-US" sz="2486">
                <a:solidFill>
                  <a:srgbClr val="FFFFFF"/>
                </a:solidFill>
                <a:latin typeface="Poppins"/>
                <a:ea typeface="Poppins"/>
                <a:cs typeface="Poppins"/>
                <a:sym typeface="Poppins"/>
              </a:rPr>
              <a:t>14 Agustus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614201"/>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614201"/>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161942" y="5143500"/>
            <a:ext cx="18611884" cy="5388233"/>
            <a:chOff x="0" y="0"/>
            <a:chExt cx="4901895" cy="1419123"/>
          </a:xfrm>
        </p:grpSpPr>
        <p:sp>
          <p:nvSpPr>
            <p:cNvPr name="Freeform 15" id="15"/>
            <p:cNvSpPr/>
            <p:nvPr/>
          </p:nvSpPr>
          <p:spPr>
            <a:xfrm flipH="false" flipV="false" rot="0">
              <a:off x="0" y="0"/>
              <a:ext cx="4901895" cy="1419123"/>
            </a:xfrm>
            <a:custGeom>
              <a:avLst/>
              <a:gdLst/>
              <a:ahLst/>
              <a:cxnLst/>
              <a:rect r="r" b="b" t="t" l="l"/>
              <a:pathLst>
                <a:path h="1419123" w="4901895">
                  <a:moveTo>
                    <a:pt x="0" y="0"/>
                  </a:moveTo>
                  <a:lnTo>
                    <a:pt x="4901895" y="0"/>
                  </a:lnTo>
                  <a:lnTo>
                    <a:pt x="4901895" y="1419123"/>
                  </a:lnTo>
                  <a:lnTo>
                    <a:pt x="0" y="1419123"/>
                  </a:lnTo>
                  <a:close/>
                </a:path>
              </a:pathLst>
            </a:custGeom>
            <a:gradFill rotWithShape="true">
              <a:gsLst>
                <a:gs pos="0">
                  <a:srgbClr val="FFFFFF">
                    <a:alpha val="100000"/>
                  </a:srgbClr>
                </a:gs>
                <a:gs pos="100000">
                  <a:srgbClr val="F2AA15">
                    <a:alpha val="100000"/>
                  </a:srgbClr>
                </a:gs>
              </a:gsLst>
              <a:lin ang="5400000"/>
            </a:gradFill>
          </p:spPr>
        </p:sp>
        <p:sp>
          <p:nvSpPr>
            <p:cNvPr name="TextBox 16" id="16"/>
            <p:cNvSpPr txBox="true"/>
            <p:nvPr/>
          </p:nvSpPr>
          <p:spPr>
            <a:xfrm>
              <a:off x="0" y="-47625"/>
              <a:ext cx="4901895" cy="1466748"/>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028700" y="3361481"/>
            <a:ext cx="16880755" cy="2581275"/>
          </a:xfrm>
          <a:prstGeom prst="rect">
            <a:avLst/>
          </a:prstGeom>
        </p:spPr>
        <p:txBody>
          <a:bodyPr anchor="t" rtlCol="false" tIns="0" lIns="0" bIns="0" rIns="0">
            <a:spAutoFit/>
          </a:bodyPr>
          <a:lstStyle/>
          <a:p>
            <a:pPr algn="ctr">
              <a:lnSpc>
                <a:spcPts val="19500"/>
              </a:lnSpc>
            </a:pPr>
            <a:r>
              <a:rPr lang="en-US" b="true" sz="15000">
                <a:solidFill>
                  <a:srgbClr val="492709"/>
                </a:solidFill>
                <a:latin typeface="Poppins Bold"/>
                <a:ea typeface="Poppins Bold"/>
                <a:cs typeface="Poppins Bold"/>
                <a:sym typeface="Poppins Bold"/>
              </a:rPr>
              <a:t>MODELLING</a:t>
            </a:r>
          </a:p>
        </p:txBody>
      </p:sp>
      <p:grpSp>
        <p:nvGrpSpPr>
          <p:cNvPr name="Group 18" id="18"/>
          <p:cNvGrpSpPr/>
          <p:nvPr/>
        </p:nvGrpSpPr>
        <p:grpSpPr>
          <a:xfrm rot="0">
            <a:off x="92707" y="9248643"/>
            <a:ext cx="18611884" cy="619125"/>
            <a:chOff x="0" y="0"/>
            <a:chExt cx="24815845" cy="825500"/>
          </a:xfrm>
        </p:grpSpPr>
        <p:sp>
          <p:nvSpPr>
            <p:cNvPr name="AutoShape 19" id="19"/>
            <p:cNvSpPr/>
            <p:nvPr/>
          </p:nvSpPr>
          <p:spPr>
            <a:xfrm flipV="true">
              <a:off x="0" y="50800"/>
              <a:ext cx="7893994"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0" id="20"/>
            <p:cNvSpPr/>
            <p:nvPr/>
          </p:nvSpPr>
          <p:spPr>
            <a:xfrm>
              <a:off x="15719256" y="806450"/>
              <a:ext cx="9096590"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1" id="21"/>
            <p:cNvSpPr/>
            <p:nvPr/>
          </p:nvSpPr>
          <p:spPr>
            <a:xfrm>
              <a:off x="0" y="806450"/>
              <a:ext cx="9306215"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2" id="22"/>
            <p:cNvSpPr/>
            <p:nvPr/>
          </p:nvSpPr>
          <p:spPr>
            <a:xfrm>
              <a:off x="16910768" y="50800"/>
              <a:ext cx="7905077"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grpSp>
      <p:sp>
        <p:nvSpPr>
          <p:cNvPr name="Freeform 23" id="23"/>
          <p:cNvSpPr/>
          <p:nvPr/>
        </p:nvSpPr>
        <p:spPr>
          <a:xfrm flipH="false" flipV="false" rot="-5400000">
            <a:off x="8542921" y="6431111"/>
            <a:ext cx="1711456" cy="5161858"/>
          </a:xfrm>
          <a:custGeom>
            <a:avLst/>
            <a:gdLst/>
            <a:ahLst/>
            <a:cxnLst/>
            <a:rect r="r" b="b" t="t" l="l"/>
            <a:pathLst>
              <a:path h="5161858" w="1711456">
                <a:moveTo>
                  <a:pt x="0" y="0"/>
                </a:moveTo>
                <a:lnTo>
                  <a:pt x="1711455" y="0"/>
                </a:lnTo>
                <a:lnTo>
                  <a:pt x="1711455" y="5161858"/>
                </a:lnTo>
                <a:lnTo>
                  <a:pt x="0" y="5161858"/>
                </a:lnTo>
                <a:lnTo>
                  <a:pt x="0" y="0"/>
                </a:lnTo>
                <a:close/>
              </a:path>
            </a:pathLst>
          </a:custGeom>
          <a:blipFill>
            <a:blip r:embed="rId2">
              <a:extLst>
                <a:ext uri="{96DAC541-7B7A-43D3-8B79-37D633B846F1}">
                  <asvg:svgBlip xmlns:asvg="http://schemas.microsoft.com/office/drawing/2016/SVG/main" r:embed="rId3"/>
                </a:ext>
              </a:extLst>
            </a:blip>
            <a:stretch>
              <a:fillRect l="-50803" t="0" r="0" b="0"/>
            </a:stretch>
          </a:blipFill>
        </p:spPr>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15130581" y="8985932"/>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8985932"/>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9765850"/>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9765850"/>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0" y="420688"/>
            <a:ext cx="18504324" cy="1035685"/>
          </a:xfrm>
          <a:prstGeom prst="rect">
            <a:avLst/>
          </a:prstGeom>
        </p:spPr>
        <p:txBody>
          <a:bodyPr anchor="t" rtlCol="false" tIns="0" lIns="0" bIns="0" rIns="0">
            <a:spAutoFit/>
          </a:bodyPr>
          <a:lstStyle/>
          <a:p>
            <a:pPr algn="ctr">
              <a:lnSpc>
                <a:spcPts val="8540"/>
              </a:lnSpc>
              <a:spcBef>
                <a:spcPct val="0"/>
              </a:spcBef>
            </a:pPr>
            <a:r>
              <a:rPr lang="en-US" b="true" sz="6100">
                <a:solidFill>
                  <a:srgbClr val="492709"/>
                </a:solidFill>
                <a:latin typeface="Open Sauce Bold"/>
                <a:ea typeface="Open Sauce Bold"/>
                <a:cs typeface="Open Sauce Bold"/>
                <a:sym typeface="Open Sauce Bold"/>
              </a:rPr>
              <a:t>ALASAN PENGGUNAAN MACHINE LEARNING</a:t>
            </a:r>
          </a:p>
        </p:txBody>
      </p:sp>
      <p:sp>
        <p:nvSpPr>
          <p:cNvPr name="TextBox 15" id="15"/>
          <p:cNvSpPr txBox="true"/>
          <p:nvPr/>
        </p:nvSpPr>
        <p:spPr>
          <a:xfrm rot="0">
            <a:off x="1059837" y="1770266"/>
            <a:ext cx="16919007" cy="4569460"/>
          </a:xfrm>
          <a:prstGeom prst="rect">
            <a:avLst/>
          </a:prstGeom>
        </p:spPr>
        <p:txBody>
          <a:bodyPr anchor="t" rtlCol="false" tIns="0" lIns="0" bIns="0" rIns="0">
            <a:spAutoFit/>
          </a:bodyPr>
          <a:lstStyle/>
          <a:p>
            <a:pPr algn="just">
              <a:lnSpc>
                <a:spcPts val="5179"/>
              </a:lnSpc>
            </a:pPr>
            <a:r>
              <a:rPr lang="en-US" sz="2799">
                <a:solidFill>
                  <a:srgbClr val="0D0D0D"/>
                </a:solidFill>
                <a:latin typeface="Poppins"/>
                <a:ea typeface="Poppins"/>
                <a:cs typeface="Poppins"/>
                <a:sym typeface="Poppins"/>
              </a:rPr>
              <a:t>1. </a:t>
            </a:r>
            <a:r>
              <a:rPr lang="en-US" sz="2799" b="true">
                <a:solidFill>
                  <a:srgbClr val="0D0D0D"/>
                </a:solidFill>
                <a:latin typeface="Poppins Bold"/>
                <a:ea typeface="Poppins Bold"/>
                <a:cs typeface="Poppins Bold"/>
                <a:sym typeface="Poppins Bold"/>
              </a:rPr>
              <a:t>Efisiensi waktu</a:t>
            </a:r>
            <a:r>
              <a:rPr lang="en-US" sz="2799">
                <a:solidFill>
                  <a:srgbClr val="0D0D0D"/>
                </a:solidFill>
                <a:latin typeface="Poppins"/>
                <a:ea typeface="Poppins"/>
                <a:cs typeface="Poppins"/>
                <a:sym typeface="Poppins"/>
              </a:rPr>
              <a:t>, dataset terdiri dari &gt; 5000 data sehingga akan memakan waktu lama untuk permodelan sederhana.</a:t>
            </a:r>
          </a:p>
          <a:p>
            <a:pPr algn="just">
              <a:lnSpc>
                <a:spcPts val="5179"/>
              </a:lnSpc>
            </a:pPr>
            <a:r>
              <a:rPr lang="en-US" sz="2799">
                <a:solidFill>
                  <a:srgbClr val="0D0D0D"/>
                </a:solidFill>
                <a:latin typeface="Poppins"/>
                <a:ea typeface="Poppins"/>
                <a:cs typeface="Poppins"/>
                <a:sym typeface="Poppins"/>
              </a:rPr>
              <a:t>2. </a:t>
            </a:r>
            <a:r>
              <a:rPr lang="en-US" sz="2799" b="true">
                <a:solidFill>
                  <a:srgbClr val="0D0D0D"/>
                </a:solidFill>
                <a:latin typeface="Poppins Bold"/>
                <a:ea typeface="Poppins Bold"/>
                <a:cs typeface="Poppins Bold"/>
                <a:sym typeface="Poppins Bold"/>
              </a:rPr>
              <a:t>Kompleksitas fitur lebih terbaca </a:t>
            </a:r>
            <a:r>
              <a:rPr lang="en-US" sz="2799">
                <a:solidFill>
                  <a:srgbClr val="0D0D0D"/>
                </a:solidFill>
                <a:latin typeface="Poppins"/>
                <a:ea typeface="Poppins"/>
                <a:cs typeface="Poppins"/>
                <a:sym typeface="Poppins"/>
              </a:rPr>
              <a:t>dengan Machine Learning.</a:t>
            </a:r>
          </a:p>
          <a:p>
            <a:pPr algn="just">
              <a:lnSpc>
                <a:spcPts val="5179"/>
              </a:lnSpc>
            </a:pPr>
            <a:r>
              <a:rPr lang="en-US" sz="2799">
                <a:solidFill>
                  <a:srgbClr val="0D0D0D"/>
                </a:solidFill>
                <a:latin typeface="Poppins"/>
                <a:ea typeface="Poppins"/>
                <a:cs typeface="Poppins"/>
                <a:sym typeface="Poppins"/>
              </a:rPr>
              <a:t>3. Pengambilan </a:t>
            </a:r>
            <a:r>
              <a:rPr lang="en-US" sz="2799" b="true">
                <a:solidFill>
                  <a:srgbClr val="0D0D0D"/>
                </a:solidFill>
                <a:latin typeface="Poppins Bold"/>
                <a:ea typeface="Poppins Bold"/>
                <a:cs typeface="Poppins Bold"/>
                <a:sym typeface="Poppins Bold"/>
              </a:rPr>
              <a:t>keputusan bisnis cepat</a:t>
            </a:r>
            <a:r>
              <a:rPr lang="en-US" sz="2799">
                <a:solidFill>
                  <a:srgbClr val="0D0D0D"/>
                </a:solidFill>
                <a:latin typeface="Poppins"/>
                <a:ea typeface="Poppins"/>
                <a:cs typeface="Poppins"/>
                <a:sym typeface="Poppins"/>
              </a:rPr>
              <a:t> berdasarkan data yang tersedia.</a:t>
            </a:r>
          </a:p>
          <a:p>
            <a:pPr algn="just">
              <a:lnSpc>
                <a:spcPts val="5179"/>
              </a:lnSpc>
            </a:pPr>
            <a:r>
              <a:rPr lang="en-US" sz="2799">
                <a:solidFill>
                  <a:srgbClr val="0D0D0D"/>
                </a:solidFill>
                <a:latin typeface="Poppins"/>
                <a:ea typeface="Poppins"/>
                <a:cs typeface="Poppins"/>
                <a:sym typeface="Poppins"/>
              </a:rPr>
              <a:t>4. Mengetahui </a:t>
            </a:r>
            <a:r>
              <a:rPr lang="en-US" sz="2799" b="true">
                <a:solidFill>
                  <a:srgbClr val="0D0D0D"/>
                </a:solidFill>
                <a:latin typeface="Poppins Bold"/>
                <a:ea typeface="Poppins Bold"/>
                <a:cs typeface="Poppins Bold"/>
                <a:sym typeface="Poppins Bold"/>
              </a:rPr>
              <a:t>berapa besar ketepatan prediksi nilai Customer Lifetime Value</a:t>
            </a:r>
            <a:r>
              <a:rPr lang="en-US" sz="2799">
                <a:solidFill>
                  <a:srgbClr val="0D0D0D"/>
                </a:solidFill>
                <a:latin typeface="Poppins"/>
                <a:ea typeface="Poppins"/>
                <a:cs typeface="Poppins"/>
                <a:sym typeface="Poppins"/>
              </a:rPr>
              <a:t> berdasarkan nilai aktual dari dataset.</a:t>
            </a:r>
          </a:p>
          <a:p>
            <a:pPr algn="just">
              <a:lnSpc>
                <a:spcPts val="51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125846" y="-269471"/>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842880" y="-86505"/>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7139728" y="510447"/>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0" y="693414"/>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Heavy"/>
                <a:ea typeface="Open Sauce Heavy"/>
                <a:cs typeface="Open Sauce Heavy"/>
                <a:sym typeface="Open Sauce Heavy"/>
              </a:rPr>
              <a:t>MODEL DAN EVALUASI MATRIX </a:t>
            </a:r>
          </a:p>
        </p:txBody>
      </p:sp>
      <p:graphicFrame>
        <p:nvGraphicFramePr>
          <p:cNvPr name="Object 15" id="15"/>
          <p:cNvGraphicFramePr/>
          <p:nvPr/>
        </p:nvGraphicFramePr>
        <p:xfrm>
          <a:off x="530438" y="1737009"/>
          <a:ext cx="15536078" cy="7507136"/>
        </p:xfrm>
        <a:graphic>
          <a:graphicData uri="http://schemas.openxmlformats.org/presentationml/2006/ole">
            <p:oleObj imgW="18630900" imgH="106045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graphicFrame>
        <p:nvGraphicFramePr>
          <p:cNvPr name="Object 16" id="16"/>
          <p:cNvGraphicFramePr/>
          <p:nvPr/>
        </p:nvGraphicFramePr>
        <p:xfrm>
          <a:off x="530438" y="6581439"/>
          <a:ext cx="15536078" cy="3306611"/>
        </p:xfrm>
        <a:graphic>
          <a:graphicData uri="http://schemas.openxmlformats.org/presentationml/2006/ole">
            <p:oleObj imgW="18630900" imgH="64008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17" id="17"/>
          <p:cNvSpPr txBox="true"/>
          <p:nvPr/>
        </p:nvSpPr>
        <p:spPr>
          <a:xfrm rot="0">
            <a:off x="530438" y="6022026"/>
            <a:ext cx="8043730" cy="507365"/>
          </a:xfrm>
          <a:prstGeom prst="rect">
            <a:avLst/>
          </a:prstGeom>
        </p:spPr>
        <p:txBody>
          <a:bodyPr anchor="t" rtlCol="false" tIns="0" lIns="0" bIns="0" rIns="0">
            <a:spAutoFit/>
          </a:bodyPr>
          <a:lstStyle/>
          <a:p>
            <a:pPr algn="just">
              <a:lnSpc>
                <a:spcPts val="1960"/>
              </a:lnSpc>
            </a:pPr>
            <a:r>
              <a:rPr lang="en-US" sz="1400">
                <a:solidFill>
                  <a:srgbClr val="0D0D0D"/>
                </a:solidFill>
                <a:latin typeface="Poppins"/>
                <a:ea typeface="Poppins"/>
                <a:cs typeface="Poppins"/>
                <a:sym typeface="Poppins"/>
              </a:rPr>
              <a:t>Sumber : (Haddadi dan Hamidi, 2025)</a:t>
            </a:r>
          </a:p>
          <a:p>
            <a:pPr algn="just">
              <a:lnSpc>
                <a:spcPts val="1960"/>
              </a:lnSpc>
            </a:pPr>
          </a:p>
        </p:txBody>
      </p:sp>
      <p:sp>
        <p:nvSpPr>
          <p:cNvPr name="TextBox 18" id="18"/>
          <p:cNvSpPr txBox="true"/>
          <p:nvPr/>
        </p:nvSpPr>
        <p:spPr>
          <a:xfrm rot="0">
            <a:off x="530438" y="9798401"/>
            <a:ext cx="8043730" cy="507365"/>
          </a:xfrm>
          <a:prstGeom prst="rect">
            <a:avLst/>
          </a:prstGeom>
        </p:spPr>
        <p:txBody>
          <a:bodyPr anchor="t" rtlCol="false" tIns="0" lIns="0" bIns="0" rIns="0">
            <a:spAutoFit/>
          </a:bodyPr>
          <a:lstStyle/>
          <a:p>
            <a:pPr algn="just">
              <a:lnSpc>
                <a:spcPts val="1960"/>
              </a:lnSpc>
            </a:pPr>
            <a:r>
              <a:rPr lang="en-US" sz="1400">
                <a:solidFill>
                  <a:srgbClr val="0D0D0D"/>
                </a:solidFill>
                <a:latin typeface="Poppins"/>
                <a:ea typeface="Poppins"/>
                <a:cs typeface="Poppins"/>
                <a:sym typeface="Poppins"/>
              </a:rPr>
              <a:t>Sumber : (Bax, 2023)</a:t>
            </a:r>
          </a:p>
          <a:p>
            <a:pPr algn="just">
              <a:lnSpc>
                <a:spcPts val="196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614201"/>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614201"/>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161942" y="5143500"/>
            <a:ext cx="18611884" cy="5388233"/>
            <a:chOff x="0" y="0"/>
            <a:chExt cx="4901895" cy="1419123"/>
          </a:xfrm>
        </p:grpSpPr>
        <p:sp>
          <p:nvSpPr>
            <p:cNvPr name="Freeform 15" id="15"/>
            <p:cNvSpPr/>
            <p:nvPr/>
          </p:nvSpPr>
          <p:spPr>
            <a:xfrm flipH="false" flipV="false" rot="0">
              <a:off x="0" y="0"/>
              <a:ext cx="4901895" cy="1419123"/>
            </a:xfrm>
            <a:custGeom>
              <a:avLst/>
              <a:gdLst/>
              <a:ahLst/>
              <a:cxnLst/>
              <a:rect r="r" b="b" t="t" l="l"/>
              <a:pathLst>
                <a:path h="1419123" w="4901895">
                  <a:moveTo>
                    <a:pt x="0" y="0"/>
                  </a:moveTo>
                  <a:lnTo>
                    <a:pt x="4901895" y="0"/>
                  </a:lnTo>
                  <a:lnTo>
                    <a:pt x="4901895" y="1419123"/>
                  </a:lnTo>
                  <a:lnTo>
                    <a:pt x="0" y="1419123"/>
                  </a:lnTo>
                  <a:close/>
                </a:path>
              </a:pathLst>
            </a:custGeom>
            <a:gradFill rotWithShape="true">
              <a:gsLst>
                <a:gs pos="0">
                  <a:srgbClr val="FFFFFF">
                    <a:alpha val="100000"/>
                  </a:srgbClr>
                </a:gs>
                <a:gs pos="100000">
                  <a:srgbClr val="F2AA15">
                    <a:alpha val="100000"/>
                  </a:srgbClr>
                </a:gs>
              </a:gsLst>
              <a:lin ang="5400000"/>
            </a:gradFill>
          </p:spPr>
        </p:sp>
        <p:sp>
          <p:nvSpPr>
            <p:cNvPr name="TextBox 16" id="16"/>
            <p:cNvSpPr txBox="true"/>
            <p:nvPr/>
          </p:nvSpPr>
          <p:spPr>
            <a:xfrm>
              <a:off x="0" y="-47625"/>
              <a:ext cx="4901895" cy="1466748"/>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028700" y="2466975"/>
            <a:ext cx="16880755" cy="5057775"/>
          </a:xfrm>
          <a:prstGeom prst="rect">
            <a:avLst/>
          </a:prstGeom>
        </p:spPr>
        <p:txBody>
          <a:bodyPr anchor="t" rtlCol="false" tIns="0" lIns="0" bIns="0" rIns="0">
            <a:spAutoFit/>
          </a:bodyPr>
          <a:lstStyle/>
          <a:p>
            <a:pPr algn="ctr">
              <a:lnSpc>
                <a:spcPts val="19500"/>
              </a:lnSpc>
            </a:pPr>
            <a:r>
              <a:rPr lang="en-US" b="true" sz="15000">
                <a:solidFill>
                  <a:srgbClr val="492709"/>
                </a:solidFill>
                <a:latin typeface="Poppins Bold"/>
                <a:ea typeface="Poppins Bold"/>
                <a:cs typeface="Poppins Bold"/>
                <a:sym typeface="Poppins Bold"/>
              </a:rPr>
              <a:t>EXPERIMENT MODEL</a:t>
            </a:r>
          </a:p>
        </p:txBody>
      </p:sp>
      <p:grpSp>
        <p:nvGrpSpPr>
          <p:cNvPr name="Group 18" id="18"/>
          <p:cNvGrpSpPr/>
          <p:nvPr/>
        </p:nvGrpSpPr>
        <p:grpSpPr>
          <a:xfrm rot="0">
            <a:off x="92707" y="9248643"/>
            <a:ext cx="18611884" cy="619125"/>
            <a:chOff x="0" y="0"/>
            <a:chExt cx="24815845" cy="825500"/>
          </a:xfrm>
        </p:grpSpPr>
        <p:sp>
          <p:nvSpPr>
            <p:cNvPr name="AutoShape 19" id="19"/>
            <p:cNvSpPr/>
            <p:nvPr/>
          </p:nvSpPr>
          <p:spPr>
            <a:xfrm flipV="true">
              <a:off x="0" y="50800"/>
              <a:ext cx="7893994"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0" id="20"/>
            <p:cNvSpPr/>
            <p:nvPr/>
          </p:nvSpPr>
          <p:spPr>
            <a:xfrm>
              <a:off x="15719256" y="806450"/>
              <a:ext cx="9096590"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1" id="21"/>
            <p:cNvSpPr/>
            <p:nvPr/>
          </p:nvSpPr>
          <p:spPr>
            <a:xfrm>
              <a:off x="0" y="806450"/>
              <a:ext cx="9306215"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2" id="22"/>
            <p:cNvSpPr/>
            <p:nvPr/>
          </p:nvSpPr>
          <p:spPr>
            <a:xfrm>
              <a:off x="16910768" y="50800"/>
              <a:ext cx="7905077"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grpSp>
      <p:sp>
        <p:nvSpPr>
          <p:cNvPr name="Freeform 23" id="23"/>
          <p:cNvSpPr/>
          <p:nvPr/>
        </p:nvSpPr>
        <p:spPr>
          <a:xfrm flipH="false" flipV="false" rot="-5400000">
            <a:off x="8542921" y="6431111"/>
            <a:ext cx="1711456" cy="5161858"/>
          </a:xfrm>
          <a:custGeom>
            <a:avLst/>
            <a:gdLst/>
            <a:ahLst/>
            <a:cxnLst/>
            <a:rect r="r" b="b" t="t" l="l"/>
            <a:pathLst>
              <a:path h="5161858" w="1711456">
                <a:moveTo>
                  <a:pt x="0" y="0"/>
                </a:moveTo>
                <a:lnTo>
                  <a:pt x="1711455" y="0"/>
                </a:lnTo>
                <a:lnTo>
                  <a:pt x="1711455" y="5161858"/>
                </a:lnTo>
                <a:lnTo>
                  <a:pt x="0" y="5161858"/>
                </a:lnTo>
                <a:lnTo>
                  <a:pt x="0" y="0"/>
                </a:lnTo>
                <a:close/>
              </a:path>
            </a:pathLst>
          </a:custGeom>
          <a:blipFill>
            <a:blip r:embed="rId2">
              <a:extLst>
                <a:ext uri="{96DAC541-7B7A-43D3-8B79-37D633B846F1}">
                  <asvg:svgBlip xmlns:asvg="http://schemas.microsoft.com/office/drawing/2016/SVG/main" r:embed="rId3"/>
                </a:ext>
              </a:extLst>
            </a:blip>
            <a:stretch>
              <a:fillRect l="-50803"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8985932"/>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8985932"/>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9765850"/>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9765850"/>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RULE BASED MODEL</a:t>
            </a:r>
          </a:p>
        </p:txBody>
      </p:sp>
      <p:sp>
        <p:nvSpPr>
          <p:cNvPr name="Freeform 15" id="15"/>
          <p:cNvSpPr/>
          <p:nvPr/>
        </p:nvSpPr>
        <p:spPr>
          <a:xfrm flipH="false" flipV="false" rot="0">
            <a:off x="4692922" y="1898853"/>
            <a:ext cx="8902156" cy="1248835"/>
          </a:xfrm>
          <a:custGeom>
            <a:avLst/>
            <a:gdLst/>
            <a:ahLst/>
            <a:cxnLst/>
            <a:rect r="r" b="b" t="t" l="l"/>
            <a:pathLst>
              <a:path h="1248835" w="8902156">
                <a:moveTo>
                  <a:pt x="0" y="0"/>
                </a:moveTo>
                <a:lnTo>
                  <a:pt x="8902156" y="0"/>
                </a:lnTo>
                <a:lnTo>
                  <a:pt x="8902156" y="1248836"/>
                </a:lnTo>
                <a:lnTo>
                  <a:pt x="0" y="1248836"/>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16" id="16"/>
          <p:cNvSpPr txBox="true"/>
          <p:nvPr/>
        </p:nvSpPr>
        <p:spPr>
          <a:xfrm rot="0">
            <a:off x="4692922" y="2199738"/>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Olah Estimasi Nilai CLV per Pelanggan</a:t>
            </a:r>
          </a:p>
        </p:txBody>
      </p:sp>
      <p:sp>
        <p:nvSpPr>
          <p:cNvPr name="Freeform 17" id="17"/>
          <p:cNvSpPr/>
          <p:nvPr/>
        </p:nvSpPr>
        <p:spPr>
          <a:xfrm flipH="false" flipV="false" rot="0">
            <a:off x="4692922" y="3557698"/>
            <a:ext cx="8902156" cy="1248835"/>
          </a:xfrm>
          <a:custGeom>
            <a:avLst/>
            <a:gdLst/>
            <a:ahLst/>
            <a:cxnLst/>
            <a:rect r="r" b="b" t="t" l="l"/>
            <a:pathLst>
              <a:path h="1248835" w="8902156">
                <a:moveTo>
                  <a:pt x="0" y="0"/>
                </a:moveTo>
                <a:lnTo>
                  <a:pt x="8902156" y="0"/>
                </a:lnTo>
                <a:lnTo>
                  <a:pt x="8902156" y="1248835"/>
                </a:lnTo>
                <a:lnTo>
                  <a:pt x="0" y="1248835"/>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18" id="18"/>
          <p:cNvSpPr txBox="true"/>
          <p:nvPr/>
        </p:nvSpPr>
        <p:spPr>
          <a:xfrm rot="0">
            <a:off x="4692922" y="3858583"/>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Prediksi Nilai</a:t>
            </a:r>
          </a:p>
        </p:txBody>
      </p:sp>
      <p:sp>
        <p:nvSpPr>
          <p:cNvPr name="Freeform 19" id="19"/>
          <p:cNvSpPr/>
          <p:nvPr/>
        </p:nvSpPr>
        <p:spPr>
          <a:xfrm flipH="false" flipV="false" rot="0">
            <a:off x="4692922" y="5216108"/>
            <a:ext cx="8902156" cy="1248835"/>
          </a:xfrm>
          <a:custGeom>
            <a:avLst/>
            <a:gdLst/>
            <a:ahLst/>
            <a:cxnLst/>
            <a:rect r="r" b="b" t="t" l="l"/>
            <a:pathLst>
              <a:path h="1248835" w="8902156">
                <a:moveTo>
                  <a:pt x="0" y="0"/>
                </a:moveTo>
                <a:lnTo>
                  <a:pt x="8902156" y="0"/>
                </a:lnTo>
                <a:lnTo>
                  <a:pt x="8902156" y="1248835"/>
                </a:lnTo>
                <a:lnTo>
                  <a:pt x="0" y="1248835"/>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20" id="20"/>
          <p:cNvSpPr txBox="true"/>
          <p:nvPr/>
        </p:nvSpPr>
        <p:spPr>
          <a:xfrm rot="0">
            <a:off x="4692922" y="5516993"/>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Cek Hasil Rule Based Model</a:t>
            </a:r>
          </a:p>
        </p:txBody>
      </p:sp>
      <p:grpSp>
        <p:nvGrpSpPr>
          <p:cNvPr name="Group 21" id="21"/>
          <p:cNvGrpSpPr/>
          <p:nvPr/>
        </p:nvGrpSpPr>
        <p:grpSpPr>
          <a:xfrm rot="0">
            <a:off x="8740057" y="2948751"/>
            <a:ext cx="807885" cy="80788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23" id="23"/>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grpSp>
        <p:nvGrpSpPr>
          <p:cNvPr name="Group 24" id="24"/>
          <p:cNvGrpSpPr/>
          <p:nvPr/>
        </p:nvGrpSpPr>
        <p:grpSpPr>
          <a:xfrm rot="0">
            <a:off x="8740057" y="4610423"/>
            <a:ext cx="807885" cy="80788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26" id="26"/>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sp>
        <p:nvSpPr>
          <p:cNvPr name="TextBox 27" id="27"/>
          <p:cNvSpPr txBox="true"/>
          <p:nvPr/>
        </p:nvSpPr>
        <p:spPr>
          <a:xfrm rot="0">
            <a:off x="1314538" y="8156711"/>
            <a:ext cx="15658923" cy="325755"/>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D0D0D"/>
                </a:solidFill>
                <a:latin typeface="Poppins"/>
                <a:ea typeface="Poppins"/>
                <a:cs typeface="Poppins"/>
                <a:sym typeface="Poppins"/>
              </a:rPr>
              <a:t>Rule Based Model adalah model sederhana yang keputusannya berdasarkan logika yang ditentukan, bukan Machine Learning</a:t>
            </a:r>
          </a:p>
        </p:txBody>
      </p:sp>
      <p:sp>
        <p:nvSpPr>
          <p:cNvPr name="TextBox 28" id="28"/>
          <p:cNvSpPr txBox="true"/>
          <p:nvPr/>
        </p:nvSpPr>
        <p:spPr>
          <a:xfrm rot="0">
            <a:off x="1527090" y="6817368"/>
            <a:ext cx="5208903" cy="485775"/>
          </a:xfrm>
          <a:prstGeom prst="rect">
            <a:avLst/>
          </a:prstGeom>
        </p:spPr>
        <p:txBody>
          <a:bodyPr anchor="t" rtlCol="false" tIns="0" lIns="0" bIns="0" rIns="0">
            <a:spAutoFit/>
          </a:bodyPr>
          <a:lstStyle/>
          <a:p>
            <a:pPr algn="l">
              <a:lnSpc>
                <a:spcPts val="3600"/>
              </a:lnSpc>
            </a:pPr>
            <a:r>
              <a:rPr lang="en-US" sz="3000" b="true">
                <a:solidFill>
                  <a:srgbClr val="613914"/>
                </a:solidFill>
                <a:latin typeface="Poppins Bold"/>
                <a:ea typeface="Poppins Bold"/>
                <a:cs typeface="Poppins Bold"/>
                <a:sym typeface="Poppins Bold"/>
              </a:rPr>
              <a:t>Nilai MAE: </a:t>
            </a:r>
          </a:p>
        </p:txBody>
      </p:sp>
      <p:sp>
        <p:nvSpPr>
          <p:cNvPr name="TextBox 29" id="29"/>
          <p:cNvSpPr txBox="true"/>
          <p:nvPr/>
        </p:nvSpPr>
        <p:spPr>
          <a:xfrm rot="0">
            <a:off x="1504213" y="7318599"/>
            <a:ext cx="8043730" cy="391795"/>
          </a:xfrm>
          <a:prstGeom prst="rect">
            <a:avLst/>
          </a:prstGeom>
        </p:spPr>
        <p:txBody>
          <a:bodyPr anchor="t" rtlCol="false" tIns="0" lIns="0" bIns="0" rIns="0">
            <a:spAutoFit/>
          </a:bodyPr>
          <a:lstStyle/>
          <a:p>
            <a:pPr algn="just" marL="474979" indent="-237490" lvl="1">
              <a:lnSpc>
                <a:spcPts val="3079"/>
              </a:lnSpc>
              <a:buFont typeface="Arial"/>
              <a:buChar char="•"/>
            </a:pPr>
            <a:r>
              <a:rPr lang="en-US" b="true" sz="2199">
                <a:solidFill>
                  <a:srgbClr val="0D0D0D"/>
                </a:solidFill>
                <a:latin typeface="Poppins Bold"/>
                <a:ea typeface="Poppins Bold"/>
                <a:cs typeface="Poppins Bold"/>
                <a:sym typeface="Poppins Bold"/>
              </a:rPr>
              <a:t>5228.38</a:t>
            </a:r>
          </a:p>
        </p:txBody>
      </p:sp>
      <p:sp>
        <p:nvSpPr>
          <p:cNvPr name="AutoShape 30" id="30"/>
          <p:cNvSpPr/>
          <p:nvPr/>
        </p:nvSpPr>
        <p:spPr>
          <a:xfrm flipH="true">
            <a:off x="2451822" y="5840526"/>
            <a:ext cx="2241100" cy="890601"/>
          </a:xfrm>
          <a:prstGeom prst="line">
            <a:avLst/>
          </a:prstGeom>
          <a:ln cap="flat" w="76200">
            <a:solidFill>
              <a:srgbClr val="FFC400"/>
            </a:solidFill>
            <a:prstDash val="solid"/>
            <a:headEnd type="none" len="sm" w="sm"/>
            <a:tailEnd type="triangle" len="med" w="lg"/>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8985932"/>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8985932"/>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9765850"/>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9765850"/>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EXPERIMENT 1: BASED MODEL</a:t>
            </a:r>
          </a:p>
        </p:txBody>
      </p:sp>
      <p:sp>
        <p:nvSpPr>
          <p:cNvPr name="Freeform 15" id="15"/>
          <p:cNvSpPr/>
          <p:nvPr/>
        </p:nvSpPr>
        <p:spPr>
          <a:xfrm flipH="false" flipV="false" rot="0">
            <a:off x="4692922" y="2554068"/>
            <a:ext cx="8902156" cy="1248835"/>
          </a:xfrm>
          <a:custGeom>
            <a:avLst/>
            <a:gdLst/>
            <a:ahLst/>
            <a:cxnLst/>
            <a:rect r="r" b="b" t="t" l="l"/>
            <a:pathLst>
              <a:path h="1248835" w="8902156">
                <a:moveTo>
                  <a:pt x="0" y="0"/>
                </a:moveTo>
                <a:lnTo>
                  <a:pt x="8902156" y="0"/>
                </a:lnTo>
                <a:lnTo>
                  <a:pt x="8902156" y="1248835"/>
                </a:lnTo>
                <a:lnTo>
                  <a:pt x="0" y="1248835"/>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16" id="16"/>
          <p:cNvSpPr txBox="true"/>
          <p:nvPr/>
        </p:nvSpPr>
        <p:spPr>
          <a:xfrm rot="0">
            <a:off x="4692922" y="2854953"/>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Olah Data Train Per Model</a:t>
            </a:r>
          </a:p>
        </p:txBody>
      </p:sp>
      <p:sp>
        <p:nvSpPr>
          <p:cNvPr name="Freeform 17" id="17"/>
          <p:cNvSpPr/>
          <p:nvPr/>
        </p:nvSpPr>
        <p:spPr>
          <a:xfrm flipH="false" flipV="false" rot="0">
            <a:off x="4692922" y="4212913"/>
            <a:ext cx="8902156" cy="1248835"/>
          </a:xfrm>
          <a:custGeom>
            <a:avLst/>
            <a:gdLst/>
            <a:ahLst/>
            <a:cxnLst/>
            <a:rect r="r" b="b" t="t" l="l"/>
            <a:pathLst>
              <a:path h="1248835" w="8902156">
                <a:moveTo>
                  <a:pt x="0" y="0"/>
                </a:moveTo>
                <a:lnTo>
                  <a:pt x="8902156" y="0"/>
                </a:lnTo>
                <a:lnTo>
                  <a:pt x="8902156" y="1248835"/>
                </a:lnTo>
                <a:lnTo>
                  <a:pt x="0" y="1248835"/>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18" id="18"/>
          <p:cNvSpPr txBox="true"/>
          <p:nvPr/>
        </p:nvSpPr>
        <p:spPr>
          <a:xfrm rot="0">
            <a:off x="4692922" y="4513798"/>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Cek Hasil Evaluation Matrix per Model</a:t>
            </a:r>
          </a:p>
        </p:txBody>
      </p:sp>
      <p:sp>
        <p:nvSpPr>
          <p:cNvPr name="Freeform 19" id="19"/>
          <p:cNvSpPr/>
          <p:nvPr/>
        </p:nvSpPr>
        <p:spPr>
          <a:xfrm flipH="false" flipV="false" rot="0">
            <a:off x="4692922" y="5871323"/>
            <a:ext cx="8902156" cy="1248835"/>
          </a:xfrm>
          <a:custGeom>
            <a:avLst/>
            <a:gdLst/>
            <a:ahLst/>
            <a:cxnLst/>
            <a:rect r="r" b="b" t="t" l="l"/>
            <a:pathLst>
              <a:path h="1248835" w="8902156">
                <a:moveTo>
                  <a:pt x="0" y="0"/>
                </a:moveTo>
                <a:lnTo>
                  <a:pt x="8902156" y="0"/>
                </a:lnTo>
                <a:lnTo>
                  <a:pt x="8902156" y="1248835"/>
                </a:lnTo>
                <a:lnTo>
                  <a:pt x="0" y="1248835"/>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20" id="20"/>
          <p:cNvSpPr txBox="true"/>
          <p:nvPr/>
        </p:nvSpPr>
        <p:spPr>
          <a:xfrm rot="0">
            <a:off x="4692922" y="6172208"/>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Cross Validasi 2 Model Terbaik</a:t>
            </a:r>
          </a:p>
        </p:txBody>
      </p:sp>
      <p:grpSp>
        <p:nvGrpSpPr>
          <p:cNvPr name="Group 21" id="21"/>
          <p:cNvGrpSpPr/>
          <p:nvPr/>
        </p:nvGrpSpPr>
        <p:grpSpPr>
          <a:xfrm rot="0">
            <a:off x="8740057" y="3603965"/>
            <a:ext cx="807885" cy="80788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23" id="23"/>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grpSp>
        <p:nvGrpSpPr>
          <p:cNvPr name="Group 24" id="24"/>
          <p:cNvGrpSpPr/>
          <p:nvPr/>
        </p:nvGrpSpPr>
        <p:grpSpPr>
          <a:xfrm rot="0">
            <a:off x="8740057" y="5265638"/>
            <a:ext cx="807885" cy="80788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26" id="26"/>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8985932"/>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8985932"/>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9765850"/>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9765850"/>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Freeform 14" id="14"/>
          <p:cNvSpPr/>
          <p:nvPr/>
        </p:nvSpPr>
        <p:spPr>
          <a:xfrm flipH="false" flipV="false" rot="0">
            <a:off x="272271" y="2008141"/>
            <a:ext cx="17743457" cy="5278679"/>
          </a:xfrm>
          <a:custGeom>
            <a:avLst/>
            <a:gdLst/>
            <a:ahLst/>
            <a:cxnLst/>
            <a:rect r="r" b="b" t="t" l="l"/>
            <a:pathLst>
              <a:path h="5278679" w="17743457">
                <a:moveTo>
                  <a:pt x="0" y="0"/>
                </a:moveTo>
                <a:lnTo>
                  <a:pt x="17743458" y="0"/>
                </a:lnTo>
                <a:lnTo>
                  <a:pt x="17743458" y="5278679"/>
                </a:lnTo>
                <a:lnTo>
                  <a:pt x="0" y="5278679"/>
                </a:lnTo>
                <a:lnTo>
                  <a:pt x="0" y="0"/>
                </a:lnTo>
                <a:close/>
              </a:path>
            </a:pathLst>
          </a:custGeom>
          <a:blipFill>
            <a:blip r:embed="rId2"/>
            <a:stretch>
              <a:fillRect l="0" t="0" r="0" b="0"/>
            </a:stretch>
          </a:blipFill>
        </p:spPr>
      </p:sp>
      <p:sp>
        <p:nvSpPr>
          <p:cNvPr name="TextBox 15" id="15"/>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HASIL EXPERIMENT 1</a:t>
            </a:r>
          </a:p>
        </p:txBody>
      </p:sp>
      <p:sp>
        <p:nvSpPr>
          <p:cNvPr name="Freeform 16" id="16"/>
          <p:cNvSpPr/>
          <p:nvPr/>
        </p:nvSpPr>
        <p:spPr>
          <a:xfrm flipH="false" flipV="false" rot="5400000">
            <a:off x="1200743" y="7886344"/>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5400000">
            <a:off x="1599588" y="7886344"/>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5400000">
            <a:off x="1998433" y="7886344"/>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5400000">
            <a:off x="16445167" y="7886344"/>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5400000">
            <a:off x="16844012" y="7886344"/>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5400000">
            <a:off x="17242857" y="7886344"/>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EXPERIMENT 2: HAPUS OUTLIER</a:t>
            </a:r>
          </a:p>
        </p:txBody>
      </p:sp>
      <p:sp>
        <p:nvSpPr>
          <p:cNvPr name="Freeform 3" id="3"/>
          <p:cNvSpPr/>
          <p:nvPr/>
        </p:nvSpPr>
        <p:spPr>
          <a:xfrm flipH="false" flipV="false" rot="0">
            <a:off x="4692922" y="1780945"/>
            <a:ext cx="8902156" cy="1248835"/>
          </a:xfrm>
          <a:custGeom>
            <a:avLst/>
            <a:gdLst/>
            <a:ahLst/>
            <a:cxnLst/>
            <a:rect r="r" b="b" t="t" l="l"/>
            <a:pathLst>
              <a:path h="1248835" w="8902156">
                <a:moveTo>
                  <a:pt x="0" y="0"/>
                </a:moveTo>
                <a:lnTo>
                  <a:pt x="8902156" y="0"/>
                </a:lnTo>
                <a:lnTo>
                  <a:pt x="8902156" y="1248835"/>
                </a:lnTo>
                <a:lnTo>
                  <a:pt x="0" y="1248835"/>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4" id="4"/>
          <p:cNvSpPr txBox="true"/>
          <p:nvPr/>
        </p:nvSpPr>
        <p:spPr>
          <a:xfrm rot="0">
            <a:off x="4692922" y="2081830"/>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Hapus Outlier</a:t>
            </a:r>
          </a:p>
        </p:txBody>
      </p:sp>
      <p:sp>
        <p:nvSpPr>
          <p:cNvPr name="Freeform 5" id="5"/>
          <p:cNvSpPr/>
          <p:nvPr/>
        </p:nvSpPr>
        <p:spPr>
          <a:xfrm flipH="false" flipV="false" rot="0">
            <a:off x="4692922" y="3439789"/>
            <a:ext cx="8902156" cy="1248835"/>
          </a:xfrm>
          <a:custGeom>
            <a:avLst/>
            <a:gdLst/>
            <a:ahLst/>
            <a:cxnLst/>
            <a:rect r="r" b="b" t="t" l="l"/>
            <a:pathLst>
              <a:path h="1248835" w="8902156">
                <a:moveTo>
                  <a:pt x="0" y="0"/>
                </a:moveTo>
                <a:lnTo>
                  <a:pt x="8902156" y="0"/>
                </a:lnTo>
                <a:lnTo>
                  <a:pt x="8902156" y="1248835"/>
                </a:lnTo>
                <a:lnTo>
                  <a:pt x="0" y="1248835"/>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6" id="6"/>
          <p:cNvSpPr txBox="true"/>
          <p:nvPr/>
        </p:nvSpPr>
        <p:spPr>
          <a:xfrm rot="0">
            <a:off x="4692922" y="3740674"/>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Olah Data Train per Model</a:t>
            </a:r>
          </a:p>
        </p:txBody>
      </p:sp>
      <p:sp>
        <p:nvSpPr>
          <p:cNvPr name="Freeform 7" id="7"/>
          <p:cNvSpPr/>
          <p:nvPr/>
        </p:nvSpPr>
        <p:spPr>
          <a:xfrm flipH="false" flipV="false" rot="0">
            <a:off x="4692922" y="5098199"/>
            <a:ext cx="8902156" cy="1248835"/>
          </a:xfrm>
          <a:custGeom>
            <a:avLst/>
            <a:gdLst/>
            <a:ahLst/>
            <a:cxnLst/>
            <a:rect r="r" b="b" t="t" l="l"/>
            <a:pathLst>
              <a:path h="1248835" w="8902156">
                <a:moveTo>
                  <a:pt x="0" y="0"/>
                </a:moveTo>
                <a:lnTo>
                  <a:pt x="8902156" y="0"/>
                </a:lnTo>
                <a:lnTo>
                  <a:pt x="8902156" y="1248836"/>
                </a:lnTo>
                <a:lnTo>
                  <a:pt x="0" y="1248836"/>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8" id="8"/>
          <p:cNvSpPr txBox="true"/>
          <p:nvPr/>
        </p:nvSpPr>
        <p:spPr>
          <a:xfrm rot="0">
            <a:off x="4692922" y="5399084"/>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Cek Hasil Evaluasi Matrix per Model</a:t>
            </a:r>
          </a:p>
        </p:txBody>
      </p:sp>
      <p:grpSp>
        <p:nvGrpSpPr>
          <p:cNvPr name="Group 9" id="9"/>
          <p:cNvGrpSpPr/>
          <p:nvPr/>
        </p:nvGrpSpPr>
        <p:grpSpPr>
          <a:xfrm rot="0">
            <a:off x="8740057" y="2830842"/>
            <a:ext cx="807885" cy="80788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11" id="11"/>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8740057" y="4492514"/>
            <a:ext cx="807885" cy="80788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14" id="14"/>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4692922" y="6756610"/>
            <a:ext cx="8902156" cy="1248835"/>
          </a:xfrm>
          <a:custGeom>
            <a:avLst/>
            <a:gdLst/>
            <a:ahLst/>
            <a:cxnLst/>
            <a:rect r="r" b="b" t="t" l="l"/>
            <a:pathLst>
              <a:path h="1248835" w="8902156">
                <a:moveTo>
                  <a:pt x="0" y="0"/>
                </a:moveTo>
                <a:lnTo>
                  <a:pt x="8902156" y="0"/>
                </a:lnTo>
                <a:lnTo>
                  <a:pt x="8902156" y="1248835"/>
                </a:lnTo>
                <a:lnTo>
                  <a:pt x="0" y="1248835"/>
                </a:lnTo>
                <a:lnTo>
                  <a:pt x="0" y="0"/>
                </a:lnTo>
                <a:close/>
              </a:path>
            </a:pathLst>
          </a:custGeom>
          <a:blipFill>
            <a:blip r:embed="rId2"/>
            <a:stretch>
              <a:fillRect l="0" t="-75876" r="-27677" b="-265539"/>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16" id="16"/>
          <p:cNvSpPr txBox="true"/>
          <p:nvPr/>
        </p:nvSpPr>
        <p:spPr>
          <a:xfrm rot="0">
            <a:off x="4692922" y="7057495"/>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Cross Validasi 2 Model Terbaik</a:t>
            </a:r>
          </a:p>
        </p:txBody>
      </p:sp>
      <p:grpSp>
        <p:nvGrpSpPr>
          <p:cNvPr name="Group 17" id="17"/>
          <p:cNvGrpSpPr/>
          <p:nvPr/>
        </p:nvGrpSpPr>
        <p:grpSpPr>
          <a:xfrm rot="0">
            <a:off x="8740057" y="6150925"/>
            <a:ext cx="807885" cy="80788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19" id="19"/>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sp>
        <p:nvSpPr>
          <p:cNvPr name="TextBox 20" id="20"/>
          <p:cNvSpPr txBox="true"/>
          <p:nvPr/>
        </p:nvSpPr>
        <p:spPr>
          <a:xfrm rot="0">
            <a:off x="1028700" y="8337550"/>
            <a:ext cx="14822730" cy="1765300"/>
          </a:xfrm>
          <a:prstGeom prst="rect">
            <a:avLst/>
          </a:prstGeom>
        </p:spPr>
        <p:txBody>
          <a:bodyPr anchor="t" rtlCol="false" tIns="0" lIns="0" bIns="0" rIns="0">
            <a:spAutoFit/>
          </a:bodyPr>
          <a:lstStyle/>
          <a:p>
            <a:pPr algn="just">
              <a:lnSpc>
                <a:spcPts val="3500"/>
              </a:lnSpc>
            </a:pPr>
            <a:r>
              <a:rPr lang="en-US" sz="2500" b="true">
                <a:solidFill>
                  <a:srgbClr val="0D0D0D"/>
                </a:solidFill>
                <a:latin typeface="Poppins Bold"/>
                <a:ea typeface="Poppins Bold"/>
                <a:cs typeface="Poppins Bold"/>
                <a:sym typeface="Poppins Bold"/>
              </a:rPr>
              <a:t>Penting!</a:t>
            </a:r>
          </a:p>
          <a:p>
            <a:pPr algn="just">
              <a:lnSpc>
                <a:spcPts val="3500"/>
              </a:lnSpc>
            </a:pPr>
            <a:r>
              <a:rPr lang="en-US" sz="2500">
                <a:solidFill>
                  <a:srgbClr val="0D0D0D"/>
                </a:solidFill>
                <a:latin typeface="Poppins"/>
                <a:ea typeface="Poppins"/>
                <a:cs typeface="Poppins"/>
                <a:sym typeface="Poppins"/>
              </a:rPr>
              <a:t>Experiment 2 menggunakan 2 model terbaik dari Experiment 1, yaitu: </a:t>
            </a:r>
          </a:p>
          <a:p>
            <a:pPr algn="just" marL="539751" indent="-269876" lvl="1">
              <a:lnSpc>
                <a:spcPts val="3500"/>
              </a:lnSpc>
              <a:buFont typeface="Arial"/>
              <a:buChar char="•"/>
            </a:pPr>
            <a:r>
              <a:rPr lang="en-US" sz="2500">
                <a:solidFill>
                  <a:srgbClr val="0D0D0D"/>
                </a:solidFill>
                <a:latin typeface="Poppins"/>
                <a:ea typeface="Poppins"/>
                <a:cs typeface="Poppins"/>
                <a:sym typeface="Poppins"/>
              </a:rPr>
              <a:t>XGBoost</a:t>
            </a:r>
          </a:p>
          <a:p>
            <a:pPr algn="just" marL="539751" indent="-269876" lvl="1">
              <a:lnSpc>
                <a:spcPts val="3500"/>
              </a:lnSpc>
              <a:buFont typeface="Arial"/>
              <a:buChar char="•"/>
            </a:pPr>
            <a:r>
              <a:rPr lang="en-US" sz="2500">
                <a:solidFill>
                  <a:srgbClr val="0D0D0D"/>
                </a:solidFill>
                <a:latin typeface="Poppins"/>
                <a:ea typeface="Poppins"/>
                <a:cs typeface="Poppins"/>
                <a:sym typeface="Poppins"/>
              </a:rPr>
              <a:t>Random Forest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8985932"/>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8985932"/>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9765850"/>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9765850"/>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Freeform 14" id="14"/>
          <p:cNvSpPr/>
          <p:nvPr/>
        </p:nvSpPr>
        <p:spPr>
          <a:xfrm flipH="false" flipV="false" rot="0">
            <a:off x="530438" y="3135132"/>
            <a:ext cx="17490107" cy="2383027"/>
          </a:xfrm>
          <a:custGeom>
            <a:avLst/>
            <a:gdLst/>
            <a:ahLst/>
            <a:cxnLst/>
            <a:rect r="r" b="b" t="t" l="l"/>
            <a:pathLst>
              <a:path h="2383027" w="17490107">
                <a:moveTo>
                  <a:pt x="0" y="0"/>
                </a:moveTo>
                <a:lnTo>
                  <a:pt x="17490107" y="0"/>
                </a:lnTo>
                <a:lnTo>
                  <a:pt x="17490107" y="2383028"/>
                </a:lnTo>
                <a:lnTo>
                  <a:pt x="0" y="2383028"/>
                </a:lnTo>
                <a:lnTo>
                  <a:pt x="0" y="0"/>
                </a:lnTo>
                <a:close/>
              </a:path>
            </a:pathLst>
          </a:custGeom>
          <a:blipFill>
            <a:blip r:embed="rId2"/>
            <a:stretch>
              <a:fillRect l="0" t="0" r="0" b="0"/>
            </a:stretch>
          </a:blipFill>
        </p:spPr>
      </p:sp>
      <p:sp>
        <p:nvSpPr>
          <p:cNvPr name="TextBox 15" id="15"/>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HASIL EXPERIMENT 2</a:t>
            </a:r>
          </a:p>
        </p:txBody>
      </p:sp>
      <p:sp>
        <p:nvSpPr>
          <p:cNvPr name="Freeform 16" id="16"/>
          <p:cNvSpPr/>
          <p:nvPr/>
        </p:nvSpPr>
        <p:spPr>
          <a:xfrm flipH="false" flipV="false" rot="5400000">
            <a:off x="180507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5400000">
            <a:off x="2203916"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5400000">
            <a:off x="260276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5400000">
            <a:off x="15319967"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5400000">
            <a:off x="15718813" y="1739395"/>
            <a:ext cx="555100" cy="327509"/>
          </a:xfrm>
          <a:custGeom>
            <a:avLst/>
            <a:gdLst/>
            <a:ahLst/>
            <a:cxnLst/>
            <a:rect r="r" b="b" t="t" l="l"/>
            <a:pathLst>
              <a:path h="327509" w="555100">
                <a:moveTo>
                  <a:pt x="0" y="0"/>
                </a:moveTo>
                <a:lnTo>
                  <a:pt x="555099" y="0"/>
                </a:lnTo>
                <a:lnTo>
                  <a:pt x="555099"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5400000">
            <a:off x="16117658"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HASIL KEDUA EXPERIMENT</a:t>
            </a:r>
          </a:p>
        </p:txBody>
      </p:sp>
      <p:sp>
        <p:nvSpPr>
          <p:cNvPr name="Freeform 3" id="3"/>
          <p:cNvSpPr/>
          <p:nvPr/>
        </p:nvSpPr>
        <p:spPr>
          <a:xfrm flipH="false" flipV="false" rot="5400000">
            <a:off x="180507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203916"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260276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0" y="-540322"/>
            <a:ext cx="1080645" cy="10806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5400000">
            <a:off x="1513013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15528984"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592782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5400000">
            <a:off x="17207355" y="-540322"/>
            <a:ext cx="1080645" cy="108064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5" id="15"/>
          <p:cNvSpPr txBox="true"/>
          <p:nvPr/>
        </p:nvSpPr>
        <p:spPr>
          <a:xfrm rot="0">
            <a:off x="1365489" y="7455922"/>
            <a:ext cx="5208903" cy="638175"/>
          </a:xfrm>
          <a:prstGeom prst="rect">
            <a:avLst/>
          </a:prstGeom>
        </p:spPr>
        <p:txBody>
          <a:bodyPr anchor="t" rtlCol="false" tIns="0" lIns="0" bIns="0" rIns="0">
            <a:spAutoFit/>
          </a:bodyPr>
          <a:lstStyle/>
          <a:p>
            <a:pPr algn="l">
              <a:lnSpc>
                <a:spcPts val="4799"/>
              </a:lnSpc>
            </a:pPr>
            <a:r>
              <a:rPr lang="en-US" sz="3999" b="true">
                <a:solidFill>
                  <a:srgbClr val="613914"/>
                </a:solidFill>
                <a:latin typeface="Poppins Bold"/>
                <a:ea typeface="Poppins Bold"/>
                <a:cs typeface="Poppins Bold"/>
                <a:sym typeface="Poppins Bold"/>
              </a:rPr>
              <a:t>Model Terpilih:</a:t>
            </a:r>
          </a:p>
        </p:txBody>
      </p:sp>
      <p:sp>
        <p:nvSpPr>
          <p:cNvPr name="TextBox 16" id="16"/>
          <p:cNvSpPr txBox="true"/>
          <p:nvPr/>
        </p:nvSpPr>
        <p:spPr>
          <a:xfrm rot="0">
            <a:off x="1365489" y="8185343"/>
            <a:ext cx="8043730" cy="509905"/>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D0D0D"/>
                </a:solidFill>
                <a:latin typeface="Poppins"/>
                <a:ea typeface="Poppins"/>
                <a:cs typeface="Poppins"/>
                <a:sym typeface="Poppins"/>
              </a:rPr>
              <a:t>XGBoost (Hapus Outlier - Experiment 2)</a:t>
            </a:r>
          </a:p>
        </p:txBody>
      </p:sp>
      <p:sp>
        <p:nvSpPr>
          <p:cNvPr name="TextBox 17" id="17"/>
          <p:cNvSpPr txBox="true"/>
          <p:nvPr/>
        </p:nvSpPr>
        <p:spPr>
          <a:xfrm rot="0">
            <a:off x="1365489" y="8838123"/>
            <a:ext cx="5208903" cy="638175"/>
          </a:xfrm>
          <a:prstGeom prst="rect">
            <a:avLst/>
          </a:prstGeom>
        </p:spPr>
        <p:txBody>
          <a:bodyPr anchor="t" rtlCol="false" tIns="0" lIns="0" bIns="0" rIns="0">
            <a:spAutoFit/>
          </a:bodyPr>
          <a:lstStyle/>
          <a:p>
            <a:pPr algn="l">
              <a:lnSpc>
                <a:spcPts val="4799"/>
              </a:lnSpc>
            </a:pPr>
            <a:r>
              <a:rPr lang="en-US" sz="3999" b="true">
                <a:solidFill>
                  <a:srgbClr val="613914"/>
                </a:solidFill>
                <a:latin typeface="Poppins Bold"/>
                <a:ea typeface="Poppins Bold"/>
                <a:cs typeface="Poppins Bold"/>
                <a:sym typeface="Poppins Bold"/>
              </a:rPr>
              <a:t>Nilai MAE: </a:t>
            </a:r>
          </a:p>
        </p:txBody>
      </p:sp>
      <p:sp>
        <p:nvSpPr>
          <p:cNvPr name="TextBox 18" id="18"/>
          <p:cNvSpPr txBox="true"/>
          <p:nvPr/>
        </p:nvSpPr>
        <p:spPr>
          <a:xfrm rot="0">
            <a:off x="1365489" y="9590598"/>
            <a:ext cx="8043730" cy="457835"/>
          </a:xfrm>
          <a:prstGeom prst="rect">
            <a:avLst/>
          </a:prstGeom>
        </p:spPr>
        <p:txBody>
          <a:bodyPr anchor="t" rtlCol="false" tIns="0" lIns="0" bIns="0" rIns="0">
            <a:spAutoFit/>
          </a:bodyPr>
          <a:lstStyle/>
          <a:p>
            <a:pPr algn="just" marL="561341" indent="-280670" lvl="1">
              <a:lnSpc>
                <a:spcPts val="3640"/>
              </a:lnSpc>
              <a:buFont typeface="Arial"/>
              <a:buChar char="•"/>
            </a:pPr>
            <a:r>
              <a:rPr lang="en-US" b="true" sz="2600">
                <a:solidFill>
                  <a:srgbClr val="0D0D0D"/>
                </a:solidFill>
                <a:latin typeface="Poppins Bold"/>
                <a:ea typeface="Poppins Bold"/>
                <a:cs typeface="Poppins Bold"/>
                <a:sym typeface="Poppins Bold"/>
              </a:rPr>
              <a:t>535.727</a:t>
            </a:r>
          </a:p>
        </p:txBody>
      </p:sp>
      <p:sp>
        <p:nvSpPr>
          <p:cNvPr name="Freeform 19" id="19"/>
          <p:cNvSpPr/>
          <p:nvPr/>
        </p:nvSpPr>
        <p:spPr>
          <a:xfrm flipH="false" flipV="false" rot="0">
            <a:off x="544543" y="4125884"/>
            <a:ext cx="17743457" cy="1328800"/>
          </a:xfrm>
          <a:custGeom>
            <a:avLst/>
            <a:gdLst/>
            <a:ahLst/>
            <a:cxnLst/>
            <a:rect r="r" b="b" t="t" l="l"/>
            <a:pathLst>
              <a:path h="1328800" w="17743457">
                <a:moveTo>
                  <a:pt x="0" y="0"/>
                </a:moveTo>
                <a:lnTo>
                  <a:pt x="17743457" y="0"/>
                </a:lnTo>
                <a:lnTo>
                  <a:pt x="17743457" y="1328800"/>
                </a:lnTo>
                <a:lnTo>
                  <a:pt x="0" y="1328800"/>
                </a:lnTo>
                <a:lnTo>
                  <a:pt x="0" y="0"/>
                </a:lnTo>
                <a:close/>
              </a:path>
            </a:pathLst>
          </a:custGeom>
          <a:blipFill>
            <a:blip r:embed="rId4"/>
            <a:stretch>
              <a:fillRect l="0" t="-297251" r="0" b="0"/>
            </a:stretch>
          </a:blipFill>
        </p:spPr>
      </p:sp>
      <p:sp>
        <p:nvSpPr>
          <p:cNvPr name="Freeform 20" id="20"/>
          <p:cNvSpPr/>
          <p:nvPr/>
        </p:nvSpPr>
        <p:spPr>
          <a:xfrm flipH="false" flipV="false" rot="0">
            <a:off x="456161" y="5823616"/>
            <a:ext cx="17906116" cy="1366397"/>
          </a:xfrm>
          <a:custGeom>
            <a:avLst/>
            <a:gdLst/>
            <a:ahLst/>
            <a:cxnLst/>
            <a:rect r="r" b="b" t="t" l="l"/>
            <a:pathLst>
              <a:path h="1366397" w="17906116">
                <a:moveTo>
                  <a:pt x="0" y="0"/>
                </a:moveTo>
                <a:lnTo>
                  <a:pt x="17906116" y="0"/>
                </a:lnTo>
                <a:lnTo>
                  <a:pt x="17906116" y="1366396"/>
                </a:lnTo>
                <a:lnTo>
                  <a:pt x="0" y="1366396"/>
                </a:lnTo>
                <a:lnTo>
                  <a:pt x="0" y="0"/>
                </a:lnTo>
                <a:close/>
              </a:path>
            </a:pathLst>
          </a:custGeom>
          <a:blipFill>
            <a:blip r:embed="rId5"/>
            <a:stretch>
              <a:fillRect l="0" t="-77738" r="-291" b="-1331"/>
            </a:stretch>
          </a:blipFill>
        </p:spPr>
      </p:sp>
      <p:sp>
        <p:nvSpPr>
          <p:cNvPr name="Freeform 21" id="21"/>
          <p:cNvSpPr/>
          <p:nvPr/>
        </p:nvSpPr>
        <p:spPr>
          <a:xfrm flipH="false" flipV="false" rot="0">
            <a:off x="544543" y="2787548"/>
            <a:ext cx="17795087" cy="1040711"/>
          </a:xfrm>
          <a:custGeom>
            <a:avLst/>
            <a:gdLst/>
            <a:ahLst/>
            <a:cxnLst/>
            <a:rect r="r" b="b" t="t" l="l"/>
            <a:pathLst>
              <a:path h="1040711" w="17795087">
                <a:moveTo>
                  <a:pt x="0" y="0"/>
                </a:moveTo>
                <a:lnTo>
                  <a:pt x="17795087" y="0"/>
                </a:lnTo>
                <a:lnTo>
                  <a:pt x="17795087" y="1040711"/>
                </a:lnTo>
                <a:lnTo>
                  <a:pt x="0" y="1040711"/>
                </a:lnTo>
                <a:lnTo>
                  <a:pt x="0" y="0"/>
                </a:lnTo>
                <a:close/>
              </a:path>
            </a:pathLst>
          </a:custGeom>
          <a:blipFill>
            <a:blip r:embed="rId5"/>
            <a:stretch>
              <a:fillRect l="0" t="-3932" r="0" b="-129040"/>
            </a:stretch>
          </a:blipFill>
        </p:spPr>
      </p:sp>
      <p:sp>
        <p:nvSpPr>
          <p:cNvPr name="TextBox 22" id="22"/>
          <p:cNvSpPr txBox="true"/>
          <p:nvPr/>
        </p:nvSpPr>
        <p:spPr>
          <a:xfrm rot="0">
            <a:off x="4612224" y="3761584"/>
            <a:ext cx="8043730" cy="368300"/>
          </a:xfrm>
          <a:prstGeom prst="rect">
            <a:avLst/>
          </a:prstGeom>
        </p:spPr>
        <p:txBody>
          <a:bodyPr anchor="t" rtlCol="false" tIns="0" lIns="0" bIns="0" rIns="0">
            <a:spAutoFit/>
          </a:bodyPr>
          <a:lstStyle/>
          <a:p>
            <a:pPr algn="ctr">
              <a:lnSpc>
                <a:spcPts val="2800"/>
              </a:lnSpc>
            </a:pPr>
            <a:r>
              <a:rPr lang="en-US" b="true" sz="2000">
                <a:solidFill>
                  <a:srgbClr val="FF8500"/>
                </a:solidFill>
                <a:latin typeface="Poppins Bold"/>
                <a:ea typeface="Poppins Bold"/>
                <a:cs typeface="Poppins Bold"/>
                <a:sym typeface="Poppins Bold"/>
              </a:rPr>
              <a:t>Experiment 1</a:t>
            </a:r>
          </a:p>
        </p:txBody>
      </p:sp>
      <p:sp>
        <p:nvSpPr>
          <p:cNvPr name="TextBox 23" id="23"/>
          <p:cNvSpPr txBox="true"/>
          <p:nvPr/>
        </p:nvSpPr>
        <p:spPr>
          <a:xfrm rot="0">
            <a:off x="4612224" y="5455316"/>
            <a:ext cx="8043730" cy="368300"/>
          </a:xfrm>
          <a:prstGeom prst="rect">
            <a:avLst/>
          </a:prstGeom>
        </p:spPr>
        <p:txBody>
          <a:bodyPr anchor="t" rtlCol="false" tIns="0" lIns="0" bIns="0" rIns="0">
            <a:spAutoFit/>
          </a:bodyPr>
          <a:lstStyle/>
          <a:p>
            <a:pPr algn="ctr">
              <a:lnSpc>
                <a:spcPts val="2800"/>
              </a:lnSpc>
            </a:pPr>
            <a:r>
              <a:rPr lang="en-US" b="true" sz="2000">
                <a:solidFill>
                  <a:srgbClr val="FF8500"/>
                </a:solidFill>
                <a:latin typeface="Poppins Bold"/>
                <a:ea typeface="Poppins Bold"/>
                <a:cs typeface="Poppins Bold"/>
                <a:sym typeface="Poppins Bold"/>
              </a:rPr>
              <a:t>Experiment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2053844" y="3102231"/>
            <a:ext cx="10769479" cy="2161215"/>
            <a:chOff x="0" y="0"/>
            <a:chExt cx="2836406" cy="569209"/>
          </a:xfrm>
        </p:grpSpPr>
        <p:sp>
          <p:nvSpPr>
            <p:cNvPr name="Freeform 3" id="3"/>
            <p:cNvSpPr/>
            <p:nvPr/>
          </p:nvSpPr>
          <p:spPr>
            <a:xfrm flipH="false" flipV="false" rot="0">
              <a:off x="0" y="0"/>
              <a:ext cx="2836406" cy="569209"/>
            </a:xfrm>
            <a:custGeom>
              <a:avLst/>
              <a:gdLst/>
              <a:ahLst/>
              <a:cxnLst/>
              <a:rect r="r" b="b" t="t" l="l"/>
              <a:pathLst>
                <a:path h="569209" w="2836406">
                  <a:moveTo>
                    <a:pt x="0" y="0"/>
                  </a:moveTo>
                  <a:lnTo>
                    <a:pt x="2836406" y="0"/>
                  </a:lnTo>
                  <a:lnTo>
                    <a:pt x="2836406" y="569209"/>
                  </a:lnTo>
                  <a:lnTo>
                    <a:pt x="0" y="569209"/>
                  </a:ln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2836406" cy="61683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5400000">
            <a:off x="10228573" y="3381026"/>
            <a:ext cx="10769479" cy="1603626"/>
            <a:chOff x="0" y="0"/>
            <a:chExt cx="2836406" cy="422354"/>
          </a:xfrm>
        </p:grpSpPr>
        <p:sp>
          <p:nvSpPr>
            <p:cNvPr name="Freeform 6" id="6"/>
            <p:cNvSpPr/>
            <p:nvPr/>
          </p:nvSpPr>
          <p:spPr>
            <a:xfrm flipH="false" flipV="false" rot="0">
              <a:off x="0" y="0"/>
              <a:ext cx="2836406" cy="422354"/>
            </a:xfrm>
            <a:custGeom>
              <a:avLst/>
              <a:gdLst/>
              <a:ahLst/>
              <a:cxnLst/>
              <a:rect r="r" b="b" t="t" l="l"/>
              <a:pathLst>
                <a:path h="422354" w="2836406">
                  <a:moveTo>
                    <a:pt x="0" y="0"/>
                  </a:moveTo>
                  <a:lnTo>
                    <a:pt x="2836406" y="0"/>
                  </a:lnTo>
                  <a:lnTo>
                    <a:pt x="2836406" y="422354"/>
                  </a:lnTo>
                  <a:lnTo>
                    <a:pt x="0" y="422354"/>
                  </a:lnTo>
                  <a:close/>
                </a:path>
              </a:pathLst>
            </a:custGeom>
            <a:gradFill rotWithShape="true">
              <a:gsLst>
                <a:gs pos="0">
                  <a:srgbClr val="F2AA16">
                    <a:alpha val="100000"/>
                  </a:srgbClr>
                </a:gs>
                <a:gs pos="100000">
                  <a:srgbClr val="F4C801">
                    <a:alpha val="100000"/>
                  </a:srgbClr>
                </a:gs>
              </a:gsLst>
              <a:lin ang="0"/>
            </a:gradFill>
          </p:spPr>
        </p:sp>
        <p:sp>
          <p:nvSpPr>
            <p:cNvPr name="TextBox 7" id="7"/>
            <p:cNvSpPr txBox="true"/>
            <p:nvPr/>
          </p:nvSpPr>
          <p:spPr>
            <a:xfrm>
              <a:off x="0" y="-47625"/>
              <a:ext cx="2836406" cy="469979"/>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0">
            <a:off x="1807129" y="1134327"/>
            <a:ext cx="12139746" cy="1290157"/>
            <a:chOff x="0" y="0"/>
            <a:chExt cx="5736036" cy="609600"/>
          </a:xfrm>
        </p:grpSpPr>
        <p:sp>
          <p:nvSpPr>
            <p:cNvPr name="Freeform 9" id="9"/>
            <p:cNvSpPr/>
            <p:nvPr/>
          </p:nvSpPr>
          <p:spPr>
            <a:xfrm flipH="false" flipV="false" rot="0">
              <a:off x="4648" y="0"/>
              <a:ext cx="5726739" cy="609600"/>
            </a:xfrm>
            <a:custGeom>
              <a:avLst/>
              <a:gdLst/>
              <a:ahLst/>
              <a:cxnLst/>
              <a:rect r="r" b="b" t="t" l="l"/>
              <a:pathLst>
                <a:path h="609600" w="5726739">
                  <a:moveTo>
                    <a:pt x="5509056" y="0"/>
                  </a:moveTo>
                  <a:lnTo>
                    <a:pt x="14484" y="0"/>
                  </a:lnTo>
                  <a:cubicBezTo>
                    <a:pt x="10051" y="0"/>
                    <a:pt x="5889" y="2131"/>
                    <a:pt x="3297" y="5727"/>
                  </a:cubicBezTo>
                  <a:cubicBezTo>
                    <a:pt x="706" y="9323"/>
                    <a:pt x="0" y="13945"/>
                    <a:pt x="1402" y="18150"/>
                  </a:cubicBezTo>
                  <a:lnTo>
                    <a:pt x="192502" y="591450"/>
                  </a:lnTo>
                  <a:cubicBezTo>
                    <a:pt x="196115" y="602289"/>
                    <a:pt x="206259" y="609600"/>
                    <a:pt x="217684" y="609600"/>
                  </a:cubicBezTo>
                  <a:lnTo>
                    <a:pt x="5712256" y="609600"/>
                  </a:lnTo>
                  <a:cubicBezTo>
                    <a:pt x="5716689" y="609600"/>
                    <a:pt x="5720851" y="607469"/>
                    <a:pt x="5723443" y="603873"/>
                  </a:cubicBezTo>
                  <a:cubicBezTo>
                    <a:pt x="5726035" y="600277"/>
                    <a:pt x="5726740" y="595655"/>
                    <a:pt x="5725338" y="591450"/>
                  </a:cubicBezTo>
                  <a:lnTo>
                    <a:pt x="5534238" y="18150"/>
                  </a:lnTo>
                  <a:cubicBezTo>
                    <a:pt x="5530625" y="7311"/>
                    <a:pt x="5520482" y="0"/>
                    <a:pt x="5509056"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p:spPr>
        </p:sp>
        <p:sp>
          <p:nvSpPr>
            <p:cNvPr name="TextBox 10" id="10"/>
            <p:cNvSpPr txBox="true"/>
            <p:nvPr/>
          </p:nvSpPr>
          <p:spPr>
            <a:xfrm>
              <a:off x="101600" y="-47625"/>
              <a:ext cx="5532836" cy="65722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491025" y="1373351"/>
            <a:ext cx="679288" cy="679288"/>
          </a:xfrm>
          <a:custGeom>
            <a:avLst/>
            <a:gdLst/>
            <a:ahLst/>
            <a:cxnLst/>
            <a:rect r="r" b="b" t="t" l="l"/>
            <a:pathLst>
              <a:path h="679288" w="679288">
                <a:moveTo>
                  <a:pt x="0" y="0"/>
                </a:moveTo>
                <a:lnTo>
                  <a:pt x="679288" y="0"/>
                </a:lnTo>
                <a:lnTo>
                  <a:pt x="679288" y="679288"/>
                </a:lnTo>
                <a:lnTo>
                  <a:pt x="0" y="679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807129" y="2672134"/>
            <a:ext cx="12139746" cy="1290157"/>
            <a:chOff x="0" y="0"/>
            <a:chExt cx="5736036" cy="609600"/>
          </a:xfrm>
        </p:grpSpPr>
        <p:sp>
          <p:nvSpPr>
            <p:cNvPr name="Freeform 13" id="13"/>
            <p:cNvSpPr/>
            <p:nvPr/>
          </p:nvSpPr>
          <p:spPr>
            <a:xfrm flipH="false" flipV="false" rot="0">
              <a:off x="4648" y="0"/>
              <a:ext cx="5726739" cy="609600"/>
            </a:xfrm>
            <a:custGeom>
              <a:avLst/>
              <a:gdLst/>
              <a:ahLst/>
              <a:cxnLst/>
              <a:rect r="r" b="b" t="t" l="l"/>
              <a:pathLst>
                <a:path h="609600" w="5726739">
                  <a:moveTo>
                    <a:pt x="5509056" y="0"/>
                  </a:moveTo>
                  <a:lnTo>
                    <a:pt x="14484" y="0"/>
                  </a:lnTo>
                  <a:cubicBezTo>
                    <a:pt x="10051" y="0"/>
                    <a:pt x="5889" y="2131"/>
                    <a:pt x="3297" y="5727"/>
                  </a:cubicBezTo>
                  <a:cubicBezTo>
                    <a:pt x="706" y="9323"/>
                    <a:pt x="0" y="13945"/>
                    <a:pt x="1402" y="18150"/>
                  </a:cubicBezTo>
                  <a:lnTo>
                    <a:pt x="192502" y="591450"/>
                  </a:lnTo>
                  <a:cubicBezTo>
                    <a:pt x="196115" y="602289"/>
                    <a:pt x="206259" y="609600"/>
                    <a:pt x="217684" y="609600"/>
                  </a:cubicBezTo>
                  <a:lnTo>
                    <a:pt x="5712256" y="609600"/>
                  </a:lnTo>
                  <a:cubicBezTo>
                    <a:pt x="5716689" y="609600"/>
                    <a:pt x="5720851" y="607469"/>
                    <a:pt x="5723443" y="603873"/>
                  </a:cubicBezTo>
                  <a:cubicBezTo>
                    <a:pt x="5726035" y="600277"/>
                    <a:pt x="5726740" y="595655"/>
                    <a:pt x="5725338" y="591450"/>
                  </a:cubicBezTo>
                  <a:lnTo>
                    <a:pt x="5534238" y="18150"/>
                  </a:lnTo>
                  <a:cubicBezTo>
                    <a:pt x="5530625" y="7311"/>
                    <a:pt x="5520482" y="0"/>
                    <a:pt x="5509056"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p:spPr>
        </p:sp>
        <p:sp>
          <p:nvSpPr>
            <p:cNvPr name="TextBox 14" id="14"/>
            <p:cNvSpPr txBox="true"/>
            <p:nvPr/>
          </p:nvSpPr>
          <p:spPr>
            <a:xfrm>
              <a:off x="101600" y="-47625"/>
              <a:ext cx="5532836" cy="657225"/>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558146" y="2878335"/>
            <a:ext cx="679288" cy="679288"/>
          </a:xfrm>
          <a:custGeom>
            <a:avLst/>
            <a:gdLst/>
            <a:ahLst/>
            <a:cxnLst/>
            <a:rect r="r" b="b" t="t" l="l"/>
            <a:pathLst>
              <a:path h="679288" w="679288">
                <a:moveTo>
                  <a:pt x="0" y="0"/>
                </a:moveTo>
                <a:lnTo>
                  <a:pt x="679289" y="0"/>
                </a:lnTo>
                <a:lnTo>
                  <a:pt x="679289" y="679288"/>
                </a:lnTo>
                <a:lnTo>
                  <a:pt x="0" y="679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943347" y="4182839"/>
            <a:ext cx="12139746" cy="1290157"/>
            <a:chOff x="0" y="0"/>
            <a:chExt cx="5736036" cy="609600"/>
          </a:xfrm>
        </p:grpSpPr>
        <p:sp>
          <p:nvSpPr>
            <p:cNvPr name="Freeform 17" id="17"/>
            <p:cNvSpPr/>
            <p:nvPr/>
          </p:nvSpPr>
          <p:spPr>
            <a:xfrm flipH="false" flipV="false" rot="0">
              <a:off x="4648" y="0"/>
              <a:ext cx="5726739" cy="609600"/>
            </a:xfrm>
            <a:custGeom>
              <a:avLst/>
              <a:gdLst/>
              <a:ahLst/>
              <a:cxnLst/>
              <a:rect r="r" b="b" t="t" l="l"/>
              <a:pathLst>
                <a:path h="609600" w="5726739">
                  <a:moveTo>
                    <a:pt x="5509056" y="0"/>
                  </a:moveTo>
                  <a:lnTo>
                    <a:pt x="14484" y="0"/>
                  </a:lnTo>
                  <a:cubicBezTo>
                    <a:pt x="10051" y="0"/>
                    <a:pt x="5889" y="2131"/>
                    <a:pt x="3297" y="5727"/>
                  </a:cubicBezTo>
                  <a:cubicBezTo>
                    <a:pt x="706" y="9323"/>
                    <a:pt x="0" y="13945"/>
                    <a:pt x="1402" y="18150"/>
                  </a:cubicBezTo>
                  <a:lnTo>
                    <a:pt x="192502" y="591450"/>
                  </a:lnTo>
                  <a:cubicBezTo>
                    <a:pt x="196115" y="602289"/>
                    <a:pt x="206259" y="609600"/>
                    <a:pt x="217684" y="609600"/>
                  </a:cubicBezTo>
                  <a:lnTo>
                    <a:pt x="5712256" y="609600"/>
                  </a:lnTo>
                  <a:cubicBezTo>
                    <a:pt x="5716689" y="609600"/>
                    <a:pt x="5720851" y="607469"/>
                    <a:pt x="5723443" y="603873"/>
                  </a:cubicBezTo>
                  <a:cubicBezTo>
                    <a:pt x="5726035" y="600277"/>
                    <a:pt x="5726740" y="595655"/>
                    <a:pt x="5725338" y="591450"/>
                  </a:cubicBezTo>
                  <a:lnTo>
                    <a:pt x="5534238" y="18150"/>
                  </a:lnTo>
                  <a:cubicBezTo>
                    <a:pt x="5530625" y="7311"/>
                    <a:pt x="5520482" y="0"/>
                    <a:pt x="5509056"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p:spPr>
        </p:sp>
        <p:sp>
          <p:nvSpPr>
            <p:cNvPr name="TextBox 18" id="18"/>
            <p:cNvSpPr txBox="true"/>
            <p:nvPr/>
          </p:nvSpPr>
          <p:spPr>
            <a:xfrm>
              <a:off x="101600" y="-47625"/>
              <a:ext cx="5532836" cy="657225"/>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2560122" y="4486813"/>
            <a:ext cx="679288" cy="679288"/>
          </a:xfrm>
          <a:custGeom>
            <a:avLst/>
            <a:gdLst/>
            <a:ahLst/>
            <a:cxnLst/>
            <a:rect r="r" b="b" t="t" l="l"/>
            <a:pathLst>
              <a:path h="679288" w="679288">
                <a:moveTo>
                  <a:pt x="0" y="0"/>
                </a:moveTo>
                <a:lnTo>
                  <a:pt x="679288" y="0"/>
                </a:lnTo>
                <a:lnTo>
                  <a:pt x="679288" y="679289"/>
                </a:lnTo>
                <a:lnTo>
                  <a:pt x="0" y="679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2027292" y="5659849"/>
            <a:ext cx="12139746" cy="1290157"/>
            <a:chOff x="0" y="0"/>
            <a:chExt cx="5736036" cy="609600"/>
          </a:xfrm>
        </p:grpSpPr>
        <p:sp>
          <p:nvSpPr>
            <p:cNvPr name="Freeform 21" id="21"/>
            <p:cNvSpPr/>
            <p:nvPr/>
          </p:nvSpPr>
          <p:spPr>
            <a:xfrm flipH="false" flipV="false" rot="0">
              <a:off x="4648" y="0"/>
              <a:ext cx="5726739" cy="609600"/>
            </a:xfrm>
            <a:custGeom>
              <a:avLst/>
              <a:gdLst/>
              <a:ahLst/>
              <a:cxnLst/>
              <a:rect r="r" b="b" t="t" l="l"/>
              <a:pathLst>
                <a:path h="609600" w="5726739">
                  <a:moveTo>
                    <a:pt x="5509056" y="0"/>
                  </a:moveTo>
                  <a:lnTo>
                    <a:pt x="14484" y="0"/>
                  </a:lnTo>
                  <a:cubicBezTo>
                    <a:pt x="10051" y="0"/>
                    <a:pt x="5889" y="2131"/>
                    <a:pt x="3297" y="5727"/>
                  </a:cubicBezTo>
                  <a:cubicBezTo>
                    <a:pt x="706" y="9323"/>
                    <a:pt x="0" y="13945"/>
                    <a:pt x="1402" y="18150"/>
                  </a:cubicBezTo>
                  <a:lnTo>
                    <a:pt x="192502" y="591450"/>
                  </a:lnTo>
                  <a:cubicBezTo>
                    <a:pt x="196115" y="602289"/>
                    <a:pt x="206259" y="609600"/>
                    <a:pt x="217684" y="609600"/>
                  </a:cubicBezTo>
                  <a:lnTo>
                    <a:pt x="5712256" y="609600"/>
                  </a:lnTo>
                  <a:cubicBezTo>
                    <a:pt x="5716689" y="609600"/>
                    <a:pt x="5720851" y="607469"/>
                    <a:pt x="5723443" y="603873"/>
                  </a:cubicBezTo>
                  <a:cubicBezTo>
                    <a:pt x="5726035" y="600277"/>
                    <a:pt x="5726740" y="595655"/>
                    <a:pt x="5725338" y="591450"/>
                  </a:cubicBezTo>
                  <a:lnTo>
                    <a:pt x="5534238" y="18150"/>
                  </a:lnTo>
                  <a:cubicBezTo>
                    <a:pt x="5530625" y="7311"/>
                    <a:pt x="5520482" y="0"/>
                    <a:pt x="5509056"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p:spPr>
        </p:sp>
        <p:sp>
          <p:nvSpPr>
            <p:cNvPr name="TextBox 22" id="22"/>
            <p:cNvSpPr txBox="true"/>
            <p:nvPr/>
          </p:nvSpPr>
          <p:spPr>
            <a:xfrm>
              <a:off x="101600" y="-47625"/>
              <a:ext cx="5532836" cy="65722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2711188" y="5965283"/>
            <a:ext cx="679288" cy="679288"/>
          </a:xfrm>
          <a:custGeom>
            <a:avLst/>
            <a:gdLst/>
            <a:ahLst/>
            <a:cxnLst/>
            <a:rect r="r" b="b" t="t" l="l"/>
            <a:pathLst>
              <a:path h="679288" w="679288">
                <a:moveTo>
                  <a:pt x="0" y="0"/>
                </a:moveTo>
                <a:lnTo>
                  <a:pt x="679288" y="0"/>
                </a:lnTo>
                <a:lnTo>
                  <a:pt x="679288" y="679288"/>
                </a:lnTo>
                <a:lnTo>
                  <a:pt x="0" y="679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4" id="24"/>
          <p:cNvGrpSpPr/>
          <p:nvPr/>
        </p:nvGrpSpPr>
        <p:grpSpPr>
          <a:xfrm rot="0">
            <a:off x="2027292" y="7162168"/>
            <a:ext cx="12003528" cy="1290157"/>
            <a:chOff x="0" y="0"/>
            <a:chExt cx="5671673" cy="609600"/>
          </a:xfrm>
        </p:grpSpPr>
        <p:sp>
          <p:nvSpPr>
            <p:cNvPr name="Freeform 25" id="25"/>
            <p:cNvSpPr/>
            <p:nvPr/>
          </p:nvSpPr>
          <p:spPr>
            <a:xfrm flipH="false" flipV="false" rot="0">
              <a:off x="4701" y="0"/>
              <a:ext cx="5662271" cy="609600"/>
            </a:xfrm>
            <a:custGeom>
              <a:avLst/>
              <a:gdLst/>
              <a:ahLst/>
              <a:cxnLst/>
              <a:rect r="r" b="b" t="t" l="l"/>
              <a:pathLst>
                <a:path h="609600" w="5662271">
                  <a:moveTo>
                    <a:pt x="5444423" y="0"/>
                  </a:moveTo>
                  <a:lnTo>
                    <a:pt x="14648" y="0"/>
                  </a:lnTo>
                  <a:cubicBezTo>
                    <a:pt x="10165" y="0"/>
                    <a:pt x="5956" y="2155"/>
                    <a:pt x="3334" y="5792"/>
                  </a:cubicBezTo>
                  <a:cubicBezTo>
                    <a:pt x="713" y="9428"/>
                    <a:pt x="0" y="14103"/>
                    <a:pt x="1418" y="18356"/>
                  </a:cubicBezTo>
                  <a:lnTo>
                    <a:pt x="192380" y="591244"/>
                  </a:lnTo>
                  <a:cubicBezTo>
                    <a:pt x="196034" y="602206"/>
                    <a:pt x="206293" y="609600"/>
                    <a:pt x="217848" y="609600"/>
                  </a:cubicBezTo>
                  <a:lnTo>
                    <a:pt x="5647623" y="609600"/>
                  </a:lnTo>
                  <a:cubicBezTo>
                    <a:pt x="5652106" y="609600"/>
                    <a:pt x="5656315" y="607445"/>
                    <a:pt x="5658937" y="603808"/>
                  </a:cubicBezTo>
                  <a:cubicBezTo>
                    <a:pt x="5661558" y="600172"/>
                    <a:pt x="5662271" y="595497"/>
                    <a:pt x="5660854" y="591244"/>
                  </a:cubicBezTo>
                  <a:lnTo>
                    <a:pt x="5469891" y="18356"/>
                  </a:lnTo>
                  <a:cubicBezTo>
                    <a:pt x="5466237" y="7394"/>
                    <a:pt x="5455978" y="0"/>
                    <a:pt x="5444423"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p:spPr>
        </p:sp>
        <p:sp>
          <p:nvSpPr>
            <p:cNvPr name="TextBox 26" id="26"/>
            <p:cNvSpPr txBox="true"/>
            <p:nvPr/>
          </p:nvSpPr>
          <p:spPr>
            <a:xfrm>
              <a:off x="101600" y="-47625"/>
              <a:ext cx="5468473" cy="657225"/>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2663195" y="7401192"/>
            <a:ext cx="679288" cy="679288"/>
          </a:xfrm>
          <a:custGeom>
            <a:avLst/>
            <a:gdLst/>
            <a:ahLst/>
            <a:cxnLst/>
            <a:rect r="r" b="b" t="t" l="l"/>
            <a:pathLst>
              <a:path h="679288" w="679288">
                <a:moveTo>
                  <a:pt x="0" y="0"/>
                </a:moveTo>
                <a:lnTo>
                  <a:pt x="679288" y="0"/>
                </a:lnTo>
                <a:lnTo>
                  <a:pt x="679288" y="679288"/>
                </a:lnTo>
                <a:lnTo>
                  <a:pt x="0" y="6792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3390333" y="1434440"/>
            <a:ext cx="10272308" cy="589915"/>
          </a:xfrm>
          <a:prstGeom prst="rect">
            <a:avLst/>
          </a:prstGeom>
        </p:spPr>
        <p:txBody>
          <a:bodyPr anchor="t" rtlCol="false" tIns="0" lIns="0" bIns="0" rIns="0">
            <a:spAutoFit/>
          </a:bodyPr>
          <a:lstStyle/>
          <a:p>
            <a:pPr algn="l">
              <a:lnSpc>
                <a:spcPts val="4759"/>
              </a:lnSpc>
            </a:pPr>
            <a:r>
              <a:rPr lang="en-US" sz="3399" b="true">
                <a:solidFill>
                  <a:srgbClr val="FFFFFF"/>
                </a:solidFill>
                <a:latin typeface="Mardoto Bold"/>
                <a:ea typeface="Mardoto Bold"/>
                <a:cs typeface="Mardoto Bold"/>
                <a:sym typeface="Mardoto Bold"/>
              </a:rPr>
              <a:t>PENDAHULUAN, PERMASALAHAN, DAN TUJUAN</a:t>
            </a:r>
          </a:p>
        </p:txBody>
      </p:sp>
      <p:sp>
        <p:nvSpPr>
          <p:cNvPr name="TextBox 29" id="29"/>
          <p:cNvSpPr txBox="true"/>
          <p:nvPr/>
        </p:nvSpPr>
        <p:spPr>
          <a:xfrm rot="0">
            <a:off x="3457455" y="2939424"/>
            <a:ext cx="5119777" cy="589915"/>
          </a:xfrm>
          <a:prstGeom prst="rect">
            <a:avLst/>
          </a:prstGeom>
        </p:spPr>
        <p:txBody>
          <a:bodyPr anchor="t" rtlCol="false" tIns="0" lIns="0" bIns="0" rIns="0">
            <a:spAutoFit/>
          </a:bodyPr>
          <a:lstStyle/>
          <a:p>
            <a:pPr algn="l">
              <a:lnSpc>
                <a:spcPts val="4759"/>
              </a:lnSpc>
            </a:pPr>
            <a:r>
              <a:rPr lang="en-US" sz="3399" b="true">
                <a:solidFill>
                  <a:srgbClr val="FFFFFF"/>
                </a:solidFill>
                <a:latin typeface="Mardoto Bold"/>
                <a:ea typeface="Mardoto Bold"/>
                <a:cs typeface="Mardoto Bold"/>
                <a:sym typeface="Mardoto Bold"/>
              </a:rPr>
              <a:t>DATA UNDERSTANDING</a:t>
            </a:r>
          </a:p>
        </p:txBody>
      </p:sp>
      <p:sp>
        <p:nvSpPr>
          <p:cNvPr name="TextBox 30" id="30"/>
          <p:cNvSpPr txBox="true"/>
          <p:nvPr/>
        </p:nvSpPr>
        <p:spPr>
          <a:xfrm rot="0">
            <a:off x="3459430" y="4547902"/>
            <a:ext cx="4637735" cy="589915"/>
          </a:xfrm>
          <a:prstGeom prst="rect">
            <a:avLst/>
          </a:prstGeom>
        </p:spPr>
        <p:txBody>
          <a:bodyPr anchor="t" rtlCol="false" tIns="0" lIns="0" bIns="0" rIns="0">
            <a:spAutoFit/>
          </a:bodyPr>
          <a:lstStyle/>
          <a:p>
            <a:pPr algn="l">
              <a:lnSpc>
                <a:spcPts val="4759"/>
              </a:lnSpc>
            </a:pPr>
            <a:r>
              <a:rPr lang="en-US" sz="3399" b="true">
                <a:solidFill>
                  <a:srgbClr val="FFFFFF"/>
                </a:solidFill>
                <a:latin typeface="Mardoto Bold"/>
                <a:ea typeface="Mardoto Bold"/>
                <a:cs typeface="Mardoto Bold"/>
                <a:sym typeface="Mardoto Bold"/>
              </a:rPr>
              <a:t>MODELLING</a:t>
            </a:r>
          </a:p>
        </p:txBody>
      </p:sp>
      <p:sp>
        <p:nvSpPr>
          <p:cNvPr name="TextBox 31" id="31"/>
          <p:cNvSpPr txBox="true"/>
          <p:nvPr/>
        </p:nvSpPr>
        <p:spPr>
          <a:xfrm rot="0">
            <a:off x="3610496" y="6026372"/>
            <a:ext cx="4914120" cy="589915"/>
          </a:xfrm>
          <a:prstGeom prst="rect">
            <a:avLst/>
          </a:prstGeom>
        </p:spPr>
        <p:txBody>
          <a:bodyPr anchor="t" rtlCol="false" tIns="0" lIns="0" bIns="0" rIns="0">
            <a:spAutoFit/>
          </a:bodyPr>
          <a:lstStyle/>
          <a:p>
            <a:pPr algn="l">
              <a:lnSpc>
                <a:spcPts val="4759"/>
              </a:lnSpc>
            </a:pPr>
            <a:r>
              <a:rPr lang="en-US" sz="3399" b="true">
                <a:solidFill>
                  <a:srgbClr val="FFFFFF"/>
                </a:solidFill>
                <a:latin typeface="Mardoto Bold"/>
                <a:ea typeface="Mardoto Bold"/>
                <a:cs typeface="Mardoto Bold"/>
                <a:sym typeface="Mardoto Bold"/>
              </a:rPr>
              <a:t>EXPERIMENT MODEL</a:t>
            </a:r>
          </a:p>
        </p:txBody>
      </p:sp>
      <p:sp>
        <p:nvSpPr>
          <p:cNvPr name="TextBox 32" id="32"/>
          <p:cNvSpPr txBox="true"/>
          <p:nvPr/>
        </p:nvSpPr>
        <p:spPr>
          <a:xfrm rot="0">
            <a:off x="3558615" y="7462281"/>
            <a:ext cx="8820921" cy="589915"/>
          </a:xfrm>
          <a:prstGeom prst="rect">
            <a:avLst/>
          </a:prstGeom>
        </p:spPr>
        <p:txBody>
          <a:bodyPr anchor="t" rtlCol="false" tIns="0" lIns="0" bIns="0" rIns="0">
            <a:spAutoFit/>
          </a:bodyPr>
          <a:lstStyle/>
          <a:p>
            <a:pPr algn="l">
              <a:lnSpc>
                <a:spcPts val="4759"/>
              </a:lnSpc>
            </a:pPr>
            <a:r>
              <a:rPr lang="en-US" sz="3399" b="true">
                <a:solidFill>
                  <a:srgbClr val="FFFFFF"/>
                </a:solidFill>
                <a:latin typeface="Mardoto Bold"/>
                <a:ea typeface="Mardoto Bold"/>
                <a:cs typeface="Mardoto Bold"/>
                <a:sym typeface="Mardoto Bold"/>
              </a:rPr>
              <a:t>HYPERPARAMETER TUNING</a:t>
            </a:r>
          </a:p>
        </p:txBody>
      </p:sp>
      <p:sp>
        <p:nvSpPr>
          <p:cNvPr name="Freeform 33" id="33"/>
          <p:cNvSpPr/>
          <p:nvPr/>
        </p:nvSpPr>
        <p:spPr>
          <a:xfrm flipH="false" flipV="false" rot="0">
            <a:off x="15864097" y="-2519757"/>
            <a:ext cx="3587612" cy="3587612"/>
          </a:xfrm>
          <a:custGeom>
            <a:avLst/>
            <a:gdLst/>
            <a:ahLst/>
            <a:cxnLst/>
            <a:rect r="r" b="b" t="t" l="l"/>
            <a:pathLst>
              <a:path h="3587612" w="3587612">
                <a:moveTo>
                  <a:pt x="0" y="0"/>
                </a:moveTo>
                <a:lnTo>
                  <a:pt x="3587612" y="0"/>
                </a:lnTo>
                <a:lnTo>
                  <a:pt x="3587612" y="3587612"/>
                </a:lnTo>
                <a:lnTo>
                  <a:pt x="0" y="3587612"/>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163709" y="-2519757"/>
            <a:ext cx="3587612" cy="3587612"/>
          </a:xfrm>
          <a:custGeom>
            <a:avLst/>
            <a:gdLst/>
            <a:ahLst/>
            <a:cxnLst/>
            <a:rect r="r" b="b" t="t" l="l"/>
            <a:pathLst>
              <a:path h="3587612" w="3587612">
                <a:moveTo>
                  <a:pt x="0" y="0"/>
                </a:moveTo>
                <a:lnTo>
                  <a:pt x="3587612" y="0"/>
                </a:lnTo>
                <a:lnTo>
                  <a:pt x="3587612" y="3587612"/>
                </a:lnTo>
                <a:lnTo>
                  <a:pt x="0" y="3587612"/>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35" id="35"/>
          <p:cNvSpPr txBox="true"/>
          <p:nvPr/>
        </p:nvSpPr>
        <p:spPr>
          <a:xfrm rot="0">
            <a:off x="6128783" y="-52920"/>
            <a:ext cx="4977838" cy="1120775"/>
          </a:xfrm>
          <a:prstGeom prst="rect">
            <a:avLst/>
          </a:prstGeom>
        </p:spPr>
        <p:txBody>
          <a:bodyPr anchor="t" rtlCol="false" tIns="0" lIns="0" bIns="0" rIns="0">
            <a:spAutoFit/>
          </a:bodyPr>
          <a:lstStyle/>
          <a:p>
            <a:pPr algn="ctr">
              <a:lnSpc>
                <a:spcPts val="9100"/>
              </a:lnSpc>
            </a:pPr>
            <a:r>
              <a:rPr lang="en-US" b="true" sz="6500">
                <a:solidFill>
                  <a:srgbClr val="492709"/>
                </a:solidFill>
                <a:latin typeface="Oswald Bold"/>
                <a:ea typeface="Oswald Bold"/>
                <a:cs typeface="Oswald Bold"/>
                <a:sym typeface="Oswald Bold"/>
              </a:rPr>
              <a:t>DAFTAR ISI</a:t>
            </a:r>
          </a:p>
        </p:txBody>
      </p:sp>
      <p:sp>
        <p:nvSpPr>
          <p:cNvPr name="TextBox 36" id="36"/>
          <p:cNvSpPr txBox="true"/>
          <p:nvPr/>
        </p:nvSpPr>
        <p:spPr>
          <a:xfrm rot="0">
            <a:off x="17764757" y="8701475"/>
            <a:ext cx="487485" cy="372744"/>
          </a:xfrm>
          <a:prstGeom prst="rect">
            <a:avLst/>
          </a:prstGeom>
        </p:spPr>
        <p:txBody>
          <a:bodyPr anchor="t" rtlCol="false" tIns="0" lIns="0" bIns="0" rIns="0">
            <a:spAutoFit/>
          </a:bodyPr>
          <a:lstStyle/>
          <a:p>
            <a:pPr algn="l">
              <a:lnSpc>
                <a:spcPts val="3080"/>
              </a:lnSpc>
            </a:pPr>
            <a:r>
              <a:rPr lang="en-US" sz="2200" b="true">
                <a:solidFill>
                  <a:srgbClr val="FF8500"/>
                </a:solidFill>
                <a:latin typeface="Oswald Bold"/>
                <a:ea typeface="Oswald Bold"/>
                <a:cs typeface="Oswald Bold"/>
                <a:sym typeface="Oswald Bold"/>
              </a:rPr>
              <a:t>2</a:t>
            </a:r>
          </a:p>
        </p:txBody>
      </p:sp>
      <p:grpSp>
        <p:nvGrpSpPr>
          <p:cNvPr name="Group 37" id="37"/>
          <p:cNvGrpSpPr/>
          <p:nvPr/>
        </p:nvGrpSpPr>
        <p:grpSpPr>
          <a:xfrm rot="0">
            <a:off x="2095401" y="8739575"/>
            <a:ext cx="12003528" cy="1290157"/>
            <a:chOff x="0" y="0"/>
            <a:chExt cx="5671673" cy="609600"/>
          </a:xfrm>
        </p:grpSpPr>
        <p:sp>
          <p:nvSpPr>
            <p:cNvPr name="Freeform 38" id="38"/>
            <p:cNvSpPr/>
            <p:nvPr/>
          </p:nvSpPr>
          <p:spPr>
            <a:xfrm flipH="false" flipV="false" rot="0">
              <a:off x="4701" y="0"/>
              <a:ext cx="5662271" cy="609600"/>
            </a:xfrm>
            <a:custGeom>
              <a:avLst/>
              <a:gdLst/>
              <a:ahLst/>
              <a:cxnLst/>
              <a:rect r="r" b="b" t="t" l="l"/>
              <a:pathLst>
                <a:path h="609600" w="5662271">
                  <a:moveTo>
                    <a:pt x="5444423" y="0"/>
                  </a:moveTo>
                  <a:lnTo>
                    <a:pt x="14648" y="0"/>
                  </a:lnTo>
                  <a:cubicBezTo>
                    <a:pt x="10165" y="0"/>
                    <a:pt x="5956" y="2155"/>
                    <a:pt x="3334" y="5792"/>
                  </a:cubicBezTo>
                  <a:cubicBezTo>
                    <a:pt x="713" y="9428"/>
                    <a:pt x="0" y="14103"/>
                    <a:pt x="1418" y="18356"/>
                  </a:cubicBezTo>
                  <a:lnTo>
                    <a:pt x="192380" y="591244"/>
                  </a:lnTo>
                  <a:cubicBezTo>
                    <a:pt x="196034" y="602206"/>
                    <a:pt x="206293" y="609600"/>
                    <a:pt x="217848" y="609600"/>
                  </a:cubicBezTo>
                  <a:lnTo>
                    <a:pt x="5647623" y="609600"/>
                  </a:lnTo>
                  <a:cubicBezTo>
                    <a:pt x="5652106" y="609600"/>
                    <a:pt x="5656315" y="607445"/>
                    <a:pt x="5658937" y="603808"/>
                  </a:cubicBezTo>
                  <a:cubicBezTo>
                    <a:pt x="5661558" y="600172"/>
                    <a:pt x="5662271" y="595497"/>
                    <a:pt x="5660854" y="591244"/>
                  </a:cubicBezTo>
                  <a:lnTo>
                    <a:pt x="5469891" y="18356"/>
                  </a:lnTo>
                  <a:cubicBezTo>
                    <a:pt x="5466237" y="7394"/>
                    <a:pt x="5455978" y="0"/>
                    <a:pt x="5444423"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p:spPr>
        </p:sp>
        <p:sp>
          <p:nvSpPr>
            <p:cNvPr name="TextBox 39" id="39"/>
            <p:cNvSpPr txBox="true"/>
            <p:nvPr/>
          </p:nvSpPr>
          <p:spPr>
            <a:xfrm>
              <a:off x="101600" y="-47625"/>
              <a:ext cx="5468473" cy="657225"/>
            </a:xfrm>
            <a:prstGeom prst="rect">
              <a:avLst/>
            </a:prstGeom>
          </p:spPr>
          <p:txBody>
            <a:bodyPr anchor="ctr" rtlCol="false" tIns="50800" lIns="50800" bIns="50800" rIns="50800"/>
            <a:lstStyle/>
            <a:p>
              <a:pPr algn="ctr">
                <a:lnSpc>
                  <a:spcPts val="2659"/>
                </a:lnSpc>
              </a:pPr>
            </a:p>
          </p:txBody>
        </p:sp>
      </p:grpSp>
      <p:sp>
        <p:nvSpPr>
          <p:cNvPr name="Freeform 40" id="40"/>
          <p:cNvSpPr/>
          <p:nvPr/>
        </p:nvSpPr>
        <p:spPr>
          <a:xfrm flipH="false" flipV="false" rot="0">
            <a:off x="2731304" y="8978599"/>
            <a:ext cx="679288" cy="679288"/>
          </a:xfrm>
          <a:custGeom>
            <a:avLst/>
            <a:gdLst/>
            <a:ahLst/>
            <a:cxnLst/>
            <a:rect r="r" b="b" t="t" l="l"/>
            <a:pathLst>
              <a:path h="679288" w="679288">
                <a:moveTo>
                  <a:pt x="0" y="0"/>
                </a:moveTo>
                <a:lnTo>
                  <a:pt x="679288" y="0"/>
                </a:lnTo>
                <a:lnTo>
                  <a:pt x="679288" y="679289"/>
                </a:lnTo>
                <a:lnTo>
                  <a:pt x="0" y="679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1" id="41"/>
          <p:cNvSpPr txBox="true"/>
          <p:nvPr/>
        </p:nvSpPr>
        <p:spPr>
          <a:xfrm rot="0">
            <a:off x="3626724" y="9039688"/>
            <a:ext cx="8820921" cy="589915"/>
          </a:xfrm>
          <a:prstGeom prst="rect">
            <a:avLst/>
          </a:prstGeom>
        </p:spPr>
        <p:txBody>
          <a:bodyPr anchor="t" rtlCol="false" tIns="0" lIns="0" bIns="0" rIns="0">
            <a:spAutoFit/>
          </a:bodyPr>
          <a:lstStyle/>
          <a:p>
            <a:pPr algn="l">
              <a:lnSpc>
                <a:spcPts val="4759"/>
              </a:lnSpc>
            </a:pPr>
            <a:r>
              <a:rPr lang="en-US" sz="3399" b="true">
                <a:solidFill>
                  <a:srgbClr val="FFFFFF"/>
                </a:solidFill>
                <a:latin typeface="Mardoto Bold"/>
                <a:ea typeface="Mardoto Bold"/>
                <a:cs typeface="Mardoto Bold"/>
                <a:sym typeface="Mardoto Bold"/>
              </a:rPr>
              <a:t>KESIMPULAN DAN SARAN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614201"/>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614201"/>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161942" y="5143500"/>
            <a:ext cx="18611884" cy="5388233"/>
            <a:chOff x="0" y="0"/>
            <a:chExt cx="4901895" cy="1419123"/>
          </a:xfrm>
        </p:grpSpPr>
        <p:sp>
          <p:nvSpPr>
            <p:cNvPr name="Freeform 15" id="15"/>
            <p:cNvSpPr/>
            <p:nvPr/>
          </p:nvSpPr>
          <p:spPr>
            <a:xfrm flipH="false" flipV="false" rot="0">
              <a:off x="0" y="0"/>
              <a:ext cx="4901895" cy="1419123"/>
            </a:xfrm>
            <a:custGeom>
              <a:avLst/>
              <a:gdLst/>
              <a:ahLst/>
              <a:cxnLst/>
              <a:rect r="r" b="b" t="t" l="l"/>
              <a:pathLst>
                <a:path h="1419123" w="4901895">
                  <a:moveTo>
                    <a:pt x="0" y="0"/>
                  </a:moveTo>
                  <a:lnTo>
                    <a:pt x="4901895" y="0"/>
                  </a:lnTo>
                  <a:lnTo>
                    <a:pt x="4901895" y="1419123"/>
                  </a:lnTo>
                  <a:lnTo>
                    <a:pt x="0" y="1419123"/>
                  </a:lnTo>
                  <a:close/>
                </a:path>
              </a:pathLst>
            </a:custGeom>
            <a:gradFill rotWithShape="true">
              <a:gsLst>
                <a:gs pos="0">
                  <a:srgbClr val="FFFFFF">
                    <a:alpha val="100000"/>
                  </a:srgbClr>
                </a:gs>
                <a:gs pos="100000">
                  <a:srgbClr val="F2AA15">
                    <a:alpha val="100000"/>
                  </a:srgbClr>
                </a:gs>
              </a:gsLst>
              <a:lin ang="5400000"/>
            </a:gradFill>
          </p:spPr>
        </p:sp>
        <p:sp>
          <p:nvSpPr>
            <p:cNvPr name="TextBox 16" id="16"/>
            <p:cNvSpPr txBox="true"/>
            <p:nvPr/>
          </p:nvSpPr>
          <p:spPr>
            <a:xfrm>
              <a:off x="0" y="-47625"/>
              <a:ext cx="4901895" cy="1466748"/>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235626" y="2669396"/>
            <a:ext cx="17816748" cy="5057775"/>
          </a:xfrm>
          <a:prstGeom prst="rect">
            <a:avLst/>
          </a:prstGeom>
        </p:spPr>
        <p:txBody>
          <a:bodyPr anchor="t" rtlCol="false" tIns="0" lIns="0" bIns="0" rIns="0">
            <a:spAutoFit/>
          </a:bodyPr>
          <a:lstStyle/>
          <a:p>
            <a:pPr algn="ctr">
              <a:lnSpc>
                <a:spcPts val="19500"/>
              </a:lnSpc>
            </a:pPr>
            <a:r>
              <a:rPr lang="en-US" b="true" sz="15000">
                <a:solidFill>
                  <a:srgbClr val="492709"/>
                </a:solidFill>
                <a:latin typeface="Poppins Bold"/>
                <a:ea typeface="Poppins Bold"/>
                <a:cs typeface="Poppins Bold"/>
                <a:sym typeface="Poppins Bold"/>
              </a:rPr>
              <a:t>HYPERPARAMETER TUNING</a:t>
            </a:r>
          </a:p>
        </p:txBody>
      </p:sp>
      <p:grpSp>
        <p:nvGrpSpPr>
          <p:cNvPr name="Group 18" id="18"/>
          <p:cNvGrpSpPr/>
          <p:nvPr/>
        </p:nvGrpSpPr>
        <p:grpSpPr>
          <a:xfrm rot="0">
            <a:off x="92707" y="9248643"/>
            <a:ext cx="18611884" cy="619125"/>
            <a:chOff x="0" y="0"/>
            <a:chExt cx="24815845" cy="825500"/>
          </a:xfrm>
        </p:grpSpPr>
        <p:sp>
          <p:nvSpPr>
            <p:cNvPr name="AutoShape 19" id="19"/>
            <p:cNvSpPr/>
            <p:nvPr/>
          </p:nvSpPr>
          <p:spPr>
            <a:xfrm flipV="true">
              <a:off x="0" y="50800"/>
              <a:ext cx="7893994"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0" id="20"/>
            <p:cNvSpPr/>
            <p:nvPr/>
          </p:nvSpPr>
          <p:spPr>
            <a:xfrm>
              <a:off x="15719256" y="806450"/>
              <a:ext cx="9096590"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1" id="21"/>
            <p:cNvSpPr/>
            <p:nvPr/>
          </p:nvSpPr>
          <p:spPr>
            <a:xfrm>
              <a:off x="0" y="806450"/>
              <a:ext cx="9306215"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2" id="22"/>
            <p:cNvSpPr/>
            <p:nvPr/>
          </p:nvSpPr>
          <p:spPr>
            <a:xfrm>
              <a:off x="16910768" y="50800"/>
              <a:ext cx="7905077"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grpSp>
      <p:sp>
        <p:nvSpPr>
          <p:cNvPr name="Freeform 23" id="23"/>
          <p:cNvSpPr/>
          <p:nvPr/>
        </p:nvSpPr>
        <p:spPr>
          <a:xfrm flipH="false" flipV="false" rot="-5400000">
            <a:off x="8542921" y="6431111"/>
            <a:ext cx="1711456" cy="5161858"/>
          </a:xfrm>
          <a:custGeom>
            <a:avLst/>
            <a:gdLst/>
            <a:ahLst/>
            <a:cxnLst/>
            <a:rect r="r" b="b" t="t" l="l"/>
            <a:pathLst>
              <a:path h="5161858" w="1711456">
                <a:moveTo>
                  <a:pt x="0" y="0"/>
                </a:moveTo>
                <a:lnTo>
                  <a:pt x="1711455" y="0"/>
                </a:lnTo>
                <a:lnTo>
                  <a:pt x="1711455" y="5161858"/>
                </a:lnTo>
                <a:lnTo>
                  <a:pt x="0" y="5161858"/>
                </a:lnTo>
                <a:lnTo>
                  <a:pt x="0" y="0"/>
                </a:lnTo>
                <a:close/>
              </a:path>
            </a:pathLst>
          </a:custGeom>
          <a:blipFill>
            <a:blip r:embed="rId2">
              <a:extLst>
                <a:ext uri="{96DAC541-7B7A-43D3-8B79-37D633B846F1}">
                  <asvg:svgBlip xmlns:asvg="http://schemas.microsoft.com/office/drawing/2016/SVG/main" r:embed="rId3"/>
                </a:ext>
              </a:extLst>
            </a:blip>
            <a:stretch>
              <a:fillRect l="-50803" t="0" r="0" b="0"/>
            </a:stretch>
          </a:blipFill>
        </p:spPr>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30438" y="2874559"/>
            <a:ext cx="7244559" cy="781905"/>
            <a:chOff x="0" y="0"/>
            <a:chExt cx="1807320" cy="195064"/>
          </a:xfrm>
        </p:grpSpPr>
        <p:sp>
          <p:nvSpPr>
            <p:cNvPr name="Freeform 3" id="3"/>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5400000">
            <a:off x="530438" y="2851109"/>
            <a:ext cx="805355" cy="80535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10800000">
            <a:off x="15130581" y="-165718"/>
            <a:ext cx="3685761" cy="1194418"/>
            <a:chOff x="0" y="0"/>
            <a:chExt cx="970735" cy="314579"/>
          </a:xfrm>
        </p:grpSpPr>
        <p:sp>
          <p:nvSpPr>
            <p:cNvPr name="Freeform 9" id="9"/>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0" id="10"/>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528342" y="-165718"/>
            <a:ext cx="3685761" cy="1194418"/>
            <a:chOff x="0" y="0"/>
            <a:chExt cx="970735" cy="314579"/>
          </a:xfrm>
        </p:grpSpPr>
        <p:sp>
          <p:nvSpPr>
            <p:cNvPr name="Freeform 12" id="12"/>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3" id="13"/>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5400000">
            <a:off x="16144463" y="614201"/>
            <a:ext cx="828999" cy="8289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5400000">
            <a:off x="1314538" y="614201"/>
            <a:ext cx="828999" cy="8289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20" id="20"/>
          <p:cNvSpPr txBox="true"/>
          <p:nvPr/>
        </p:nvSpPr>
        <p:spPr>
          <a:xfrm rot="0">
            <a:off x="530438" y="2092942"/>
            <a:ext cx="5208903" cy="552450"/>
          </a:xfrm>
          <a:prstGeom prst="rect">
            <a:avLst/>
          </a:prstGeom>
        </p:spPr>
        <p:txBody>
          <a:bodyPr anchor="t" rtlCol="false" tIns="0" lIns="0" bIns="0" rIns="0">
            <a:spAutoFit/>
          </a:bodyPr>
          <a:lstStyle/>
          <a:p>
            <a:pPr algn="l">
              <a:lnSpc>
                <a:spcPts val="4199"/>
              </a:lnSpc>
            </a:pPr>
            <a:r>
              <a:rPr lang="en-US" sz="3499" b="true">
                <a:solidFill>
                  <a:srgbClr val="613914"/>
                </a:solidFill>
                <a:latin typeface="Poppins Bold"/>
                <a:ea typeface="Poppins Bold"/>
                <a:cs typeface="Poppins Bold"/>
                <a:sym typeface="Poppins Bold"/>
              </a:rPr>
              <a:t>Parameter:</a:t>
            </a:r>
          </a:p>
        </p:txBody>
      </p:sp>
      <p:sp>
        <p:nvSpPr>
          <p:cNvPr name="TextBox 21" id="21"/>
          <p:cNvSpPr txBox="true"/>
          <p:nvPr/>
        </p:nvSpPr>
        <p:spPr>
          <a:xfrm rot="0">
            <a:off x="1480649" y="3056008"/>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'model__n_estimators'</a:t>
            </a:r>
          </a:p>
          <a:p>
            <a:pPr algn="l">
              <a:lnSpc>
                <a:spcPts val="2572"/>
              </a:lnSpc>
            </a:pPr>
          </a:p>
        </p:txBody>
      </p:sp>
      <p:sp>
        <p:nvSpPr>
          <p:cNvPr name="TextBox 22" id="22"/>
          <p:cNvSpPr txBox="true"/>
          <p:nvPr/>
        </p:nvSpPr>
        <p:spPr>
          <a:xfrm rot="0">
            <a:off x="530438" y="753092"/>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PARAMETER YANG DIGUNAKAN</a:t>
            </a:r>
          </a:p>
        </p:txBody>
      </p:sp>
      <p:grpSp>
        <p:nvGrpSpPr>
          <p:cNvPr name="Group 23" id="23"/>
          <p:cNvGrpSpPr/>
          <p:nvPr/>
        </p:nvGrpSpPr>
        <p:grpSpPr>
          <a:xfrm rot="-10800000">
            <a:off x="530438" y="3744378"/>
            <a:ext cx="7244559" cy="781905"/>
            <a:chOff x="0" y="0"/>
            <a:chExt cx="1807320" cy="195064"/>
          </a:xfrm>
        </p:grpSpPr>
        <p:sp>
          <p:nvSpPr>
            <p:cNvPr name="Freeform 24" id="24"/>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25" id="25"/>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26" id="26"/>
          <p:cNvGrpSpPr/>
          <p:nvPr/>
        </p:nvGrpSpPr>
        <p:grpSpPr>
          <a:xfrm rot="5400000">
            <a:off x="530438" y="3720928"/>
            <a:ext cx="805355" cy="80535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29" id="29"/>
          <p:cNvSpPr txBox="true"/>
          <p:nvPr/>
        </p:nvSpPr>
        <p:spPr>
          <a:xfrm rot="0">
            <a:off x="1480649" y="3925827"/>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'model__learning_rate'</a:t>
            </a:r>
          </a:p>
          <a:p>
            <a:pPr algn="l">
              <a:lnSpc>
                <a:spcPts val="2572"/>
              </a:lnSpc>
            </a:pPr>
          </a:p>
        </p:txBody>
      </p:sp>
      <p:grpSp>
        <p:nvGrpSpPr>
          <p:cNvPr name="Group 30" id="30"/>
          <p:cNvGrpSpPr/>
          <p:nvPr/>
        </p:nvGrpSpPr>
        <p:grpSpPr>
          <a:xfrm rot="-10800000">
            <a:off x="552848" y="4614198"/>
            <a:ext cx="7244559" cy="781905"/>
            <a:chOff x="0" y="0"/>
            <a:chExt cx="1807320" cy="195064"/>
          </a:xfrm>
        </p:grpSpPr>
        <p:sp>
          <p:nvSpPr>
            <p:cNvPr name="Freeform 31" id="31"/>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32" id="32"/>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33" id="33"/>
          <p:cNvGrpSpPr/>
          <p:nvPr/>
        </p:nvGrpSpPr>
        <p:grpSpPr>
          <a:xfrm rot="5400000">
            <a:off x="552848" y="4590748"/>
            <a:ext cx="805355" cy="80535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36" id="36"/>
          <p:cNvSpPr txBox="true"/>
          <p:nvPr/>
        </p:nvSpPr>
        <p:spPr>
          <a:xfrm rot="0">
            <a:off x="1503060" y="4795647"/>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 'model__max_depth'</a:t>
            </a:r>
          </a:p>
          <a:p>
            <a:pPr algn="l">
              <a:lnSpc>
                <a:spcPts val="2572"/>
              </a:lnSpc>
            </a:pPr>
          </a:p>
        </p:txBody>
      </p:sp>
      <p:grpSp>
        <p:nvGrpSpPr>
          <p:cNvPr name="Group 37" id="37"/>
          <p:cNvGrpSpPr/>
          <p:nvPr/>
        </p:nvGrpSpPr>
        <p:grpSpPr>
          <a:xfrm rot="-10800000">
            <a:off x="552848" y="5509512"/>
            <a:ext cx="7244559" cy="781905"/>
            <a:chOff x="0" y="0"/>
            <a:chExt cx="1807320" cy="195064"/>
          </a:xfrm>
        </p:grpSpPr>
        <p:sp>
          <p:nvSpPr>
            <p:cNvPr name="Freeform 38" id="38"/>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39" id="39"/>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40" id="40"/>
          <p:cNvGrpSpPr/>
          <p:nvPr/>
        </p:nvGrpSpPr>
        <p:grpSpPr>
          <a:xfrm rot="5400000">
            <a:off x="552848" y="5486062"/>
            <a:ext cx="805355" cy="80535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43" id="43"/>
          <p:cNvSpPr txBox="true"/>
          <p:nvPr/>
        </p:nvSpPr>
        <p:spPr>
          <a:xfrm rot="0">
            <a:off x="1503060" y="5690961"/>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'model__subsample'</a:t>
            </a:r>
          </a:p>
          <a:p>
            <a:pPr algn="l">
              <a:lnSpc>
                <a:spcPts val="2572"/>
              </a:lnSpc>
            </a:pPr>
          </a:p>
        </p:txBody>
      </p:sp>
      <p:grpSp>
        <p:nvGrpSpPr>
          <p:cNvPr name="Group 44" id="44"/>
          <p:cNvGrpSpPr/>
          <p:nvPr/>
        </p:nvGrpSpPr>
        <p:grpSpPr>
          <a:xfrm rot="-10800000">
            <a:off x="552848" y="6404826"/>
            <a:ext cx="7244559" cy="781905"/>
            <a:chOff x="0" y="0"/>
            <a:chExt cx="1807320" cy="195064"/>
          </a:xfrm>
        </p:grpSpPr>
        <p:sp>
          <p:nvSpPr>
            <p:cNvPr name="Freeform 45" id="45"/>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6" id="46"/>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47" id="47"/>
          <p:cNvGrpSpPr/>
          <p:nvPr/>
        </p:nvGrpSpPr>
        <p:grpSpPr>
          <a:xfrm rot="5400000">
            <a:off x="552848" y="6381376"/>
            <a:ext cx="805355" cy="805355"/>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49" id="4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50" id="50"/>
          <p:cNvSpPr txBox="true"/>
          <p:nvPr/>
        </p:nvSpPr>
        <p:spPr>
          <a:xfrm rot="0">
            <a:off x="1503060" y="6586275"/>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'model__colsample_bytree'</a:t>
            </a:r>
          </a:p>
          <a:p>
            <a:pPr algn="l">
              <a:lnSpc>
                <a:spcPts val="2572"/>
              </a:lnSpc>
            </a:pPr>
          </a:p>
        </p:txBody>
      </p:sp>
      <p:grpSp>
        <p:nvGrpSpPr>
          <p:cNvPr name="Group 51" id="51"/>
          <p:cNvGrpSpPr/>
          <p:nvPr/>
        </p:nvGrpSpPr>
        <p:grpSpPr>
          <a:xfrm rot="-5400000">
            <a:off x="8212766" y="4371386"/>
            <a:ext cx="1244078" cy="1244078"/>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53" id="53"/>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grpSp>
        <p:nvGrpSpPr>
          <p:cNvPr name="Group 54" id="54"/>
          <p:cNvGrpSpPr/>
          <p:nvPr/>
        </p:nvGrpSpPr>
        <p:grpSpPr>
          <a:xfrm rot="-10800000">
            <a:off x="9883032" y="2898009"/>
            <a:ext cx="7244559" cy="781905"/>
            <a:chOff x="0" y="0"/>
            <a:chExt cx="1807320" cy="195064"/>
          </a:xfrm>
        </p:grpSpPr>
        <p:sp>
          <p:nvSpPr>
            <p:cNvPr name="Freeform 55" id="55"/>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56" id="56"/>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57" id="57"/>
          <p:cNvGrpSpPr/>
          <p:nvPr/>
        </p:nvGrpSpPr>
        <p:grpSpPr>
          <a:xfrm rot="5400000">
            <a:off x="9883032" y="2874559"/>
            <a:ext cx="805355" cy="805355"/>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59" id="5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60" id="60"/>
          <p:cNvSpPr txBox="true"/>
          <p:nvPr/>
        </p:nvSpPr>
        <p:spPr>
          <a:xfrm rot="0">
            <a:off x="10833243" y="3079458"/>
            <a:ext cx="6538256" cy="341985"/>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Untuk mengendalikan learning rate.</a:t>
            </a:r>
          </a:p>
        </p:txBody>
      </p:sp>
      <p:grpSp>
        <p:nvGrpSpPr>
          <p:cNvPr name="Group 61" id="61"/>
          <p:cNvGrpSpPr/>
          <p:nvPr/>
        </p:nvGrpSpPr>
        <p:grpSpPr>
          <a:xfrm rot="-10800000">
            <a:off x="9883032" y="3767829"/>
            <a:ext cx="7244559" cy="781905"/>
            <a:chOff x="0" y="0"/>
            <a:chExt cx="1807320" cy="195064"/>
          </a:xfrm>
        </p:grpSpPr>
        <p:sp>
          <p:nvSpPr>
            <p:cNvPr name="Freeform 62" id="62"/>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63" id="63"/>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64" id="64"/>
          <p:cNvGrpSpPr/>
          <p:nvPr/>
        </p:nvGrpSpPr>
        <p:grpSpPr>
          <a:xfrm rot="5400000">
            <a:off x="9883032" y="3744378"/>
            <a:ext cx="805355" cy="805355"/>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66" id="6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67" id="67"/>
          <p:cNvSpPr txBox="true"/>
          <p:nvPr/>
        </p:nvSpPr>
        <p:spPr>
          <a:xfrm rot="0">
            <a:off x="10833243" y="3966081"/>
            <a:ext cx="6538256" cy="34290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Bold"/>
                <a:ea typeface="Poppins Bold"/>
                <a:cs typeface="Poppins Bold"/>
                <a:sym typeface="Poppins Bold"/>
              </a:rPr>
              <a:t>Seberapa banyak step per size</a:t>
            </a:r>
          </a:p>
        </p:txBody>
      </p:sp>
      <p:grpSp>
        <p:nvGrpSpPr>
          <p:cNvPr name="Group 68" id="68"/>
          <p:cNvGrpSpPr/>
          <p:nvPr/>
        </p:nvGrpSpPr>
        <p:grpSpPr>
          <a:xfrm rot="-10800000">
            <a:off x="9905442" y="4637648"/>
            <a:ext cx="7244559" cy="781905"/>
            <a:chOff x="0" y="0"/>
            <a:chExt cx="1807320" cy="195064"/>
          </a:xfrm>
        </p:grpSpPr>
        <p:sp>
          <p:nvSpPr>
            <p:cNvPr name="Freeform 69" id="69"/>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0" id="70"/>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71" id="71"/>
          <p:cNvGrpSpPr/>
          <p:nvPr/>
        </p:nvGrpSpPr>
        <p:grpSpPr>
          <a:xfrm rot="5400000">
            <a:off x="9905442" y="4614198"/>
            <a:ext cx="805355" cy="805355"/>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73" id="7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74" id="74"/>
          <p:cNvSpPr txBox="true"/>
          <p:nvPr/>
        </p:nvSpPr>
        <p:spPr>
          <a:xfrm rot="0">
            <a:off x="10855653" y="4663165"/>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Seberapa dalam pohon boosting dapat digunakan.</a:t>
            </a:r>
          </a:p>
        </p:txBody>
      </p:sp>
      <p:grpSp>
        <p:nvGrpSpPr>
          <p:cNvPr name="Group 75" id="75"/>
          <p:cNvGrpSpPr/>
          <p:nvPr/>
        </p:nvGrpSpPr>
        <p:grpSpPr>
          <a:xfrm rot="-10800000">
            <a:off x="9905442" y="5532962"/>
            <a:ext cx="7244559" cy="781905"/>
            <a:chOff x="0" y="0"/>
            <a:chExt cx="1807320" cy="195064"/>
          </a:xfrm>
        </p:grpSpPr>
        <p:sp>
          <p:nvSpPr>
            <p:cNvPr name="Freeform 76" id="76"/>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7" id="77"/>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78" id="78"/>
          <p:cNvGrpSpPr/>
          <p:nvPr/>
        </p:nvGrpSpPr>
        <p:grpSpPr>
          <a:xfrm rot="5400000">
            <a:off x="9905442" y="5509512"/>
            <a:ext cx="805355" cy="80535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80" id="8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81" id="81"/>
          <p:cNvSpPr txBox="true"/>
          <p:nvPr/>
        </p:nvSpPr>
        <p:spPr>
          <a:xfrm rot="0">
            <a:off x="10855653" y="5714411"/>
            <a:ext cx="6538256" cy="341985"/>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Proporsi data training</a:t>
            </a:r>
          </a:p>
        </p:txBody>
      </p:sp>
      <p:grpSp>
        <p:nvGrpSpPr>
          <p:cNvPr name="Group 82" id="82"/>
          <p:cNvGrpSpPr/>
          <p:nvPr/>
        </p:nvGrpSpPr>
        <p:grpSpPr>
          <a:xfrm rot="-10800000">
            <a:off x="9905442" y="6428276"/>
            <a:ext cx="7244559" cy="781905"/>
            <a:chOff x="0" y="0"/>
            <a:chExt cx="1807320" cy="195064"/>
          </a:xfrm>
        </p:grpSpPr>
        <p:sp>
          <p:nvSpPr>
            <p:cNvPr name="Freeform 83" id="83"/>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84" id="84"/>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85" id="85"/>
          <p:cNvGrpSpPr/>
          <p:nvPr/>
        </p:nvGrpSpPr>
        <p:grpSpPr>
          <a:xfrm rot="5400000">
            <a:off x="9905442" y="6404826"/>
            <a:ext cx="805355" cy="805355"/>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87" id="8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88" id="88"/>
          <p:cNvSpPr txBox="true"/>
          <p:nvPr/>
        </p:nvSpPr>
        <p:spPr>
          <a:xfrm rot="0">
            <a:off x="10855653" y="6609725"/>
            <a:ext cx="6538256" cy="341985"/>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Proporsi fitur yang digunakan tiap pohon</a:t>
            </a:r>
          </a:p>
        </p:txBody>
      </p:sp>
      <p:sp>
        <p:nvSpPr>
          <p:cNvPr name="TextBox 89" id="89"/>
          <p:cNvSpPr txBox="true"/>
          <p:nvPr/>
        </p:nvSpPr>
        <p:spPr>
          <a:xfrm rot="0">
            <a:off x="9921678" y="2207809"/>
            <a:ext cx="5208903" cy="552450"/>
          </a:xfrm>
          <a:prstGeom prst="rect">
            <a:avLst/>
          </a:prstGeom>
        </p:spPr>
        <p:txBody>
          <a:bodyPr anchor="t" rtlCol="false" tIns="0" lIns="0" bIns="0" rIns="0">
            <a:spAutoFit/>
          </a:bodyPr>
          <a:lstStyle/>
          <a:p>
            <a:pPr algn="l">
              <a:lnSpc>
                <a:spcPts val="4199"/>
              </a:lnSpc>
            </a:pPr>
            <a:r>
              <a:rPr lang="en-US" sz="3499" b="true">
                <a:solidFill>
                  <a:srgbClr val="613914"/>
                </a:solidFill>
                <a:latin typeface="Poppins Bold"/>
                <a:ea typeface="Poppins Bold"/>
                <a:cs typeface="Poppins Bold"/>
                <a:sym typeface="Poppins Bold"/>
              </a:rPr>
              <a:t>Parameter Terbaik</a:t>
            </a:r>
          </a:p>
        </p:txBody>
      </p:sp>
      <p:grpSp>
        <p:nvGrpSpPr>
          <p:cNvPr name="Group 90" id="90"/>
          <p:cNvGrpSpPr/>
          <p:nvPr/>
        </p:nvGrpSpPr>
        <p:grpSpPr>
          <a:xfrm rot="-10800000">
            <a:off x="9921678" y="7300306"/>
            <a:ext cx="7244559" cy="781905"/>
            <a:chOff x="0" y="0"/>
            <a:chExt cx="1807320" cy="195064"/>
          </a:xfrm>
        </p:grpSpPr>
        <p:sp>
          <p:nvSpPr>
            <p:cNvPr name="Freeform 91" id="91"/>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92" id="92"/>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93" id="93"/>
          <p:cNvGrpSpPr/>
          <p:nvPr/>
        </p:nvGrpSpPr>
        <p:grpSpPr>
          <a:xfrm rot="5400000">
            <a:off x="9921678" y="7276856"/>
            <a:ext cx="805355" cy="805355"/>
            <a:chOff x="0" y="0"/>
            <a:chExt cx="812800" cy="812800"/>
          </a:xfrm>
        </p:grpSpPr>
        <p:sp>
          <p:nvSpPr>
            <p:cNvPr name="Freeform 94" id="9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95" id="9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96" id="96"/>
          <p:cNvSpPr txBox="true"/>
          <p:nvPr/>
        </p:nvSpPr>
        <p:spPr>
          <a:xfrm rot="0">
            <a:off x="10869908" y="7324481"/>
            <a:ext cx="6538256" cy="66675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Bold"/>
                <a:ea typeface="Poppins Bold"/>
                <a:cs typeface="Poppins Bold"/>
                <a:sym typeface="Poppins Bold"/>
              </a:rPr>
              <a:t>Mendefinisikan jumlah minimum bobot instans yang diperlukan pada node</a:t>
            </a:r>
          </a:p>
        </p:txBody>
      </p:sp>
      <p:grpSp>
        <p:nvGrpSpPr>
          <p:cNvPr name="Group 97" id="97"/>
          <p:cNvGrpSpPr/>
          <p:nvPr/>
        </p:nvGrpSpPr>
        <p:grpSpPr>
          <a:xfrm rot="-10800000">
            <a:off x="552848" y="7303221"/>
            <a:ext cx="7244559" cy="781905"/>
            <a:chOff x="0" y="0"/>
            <a:chExt cx="1807320" cy="195064"/>
          </a:xfrm>
        </p:grpSpPr>
        <p:sp>
          <p:nvSpPr>
            <p:cNvPr name="Freeform 98" id="98"/>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99" id="99"/>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100" id="100"/>
          <p:cNvGrpSpPr/>
          <p:nvPr/>
        </p:nvGrpSpPr>
        <p:grpSpPr>
          <a:xfrm rot="5400000">
            <a:off x="552848" y="7279770"/>
            <a:ext cx="805355" cy="805355"/>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2" id="10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03" id="103"/>
          <p:cNvSpPr txBox="true"/>
          <p:nvPr/>
        </p:nvSpPr>
        <p:spPr>
          <a:xfrm rot="0">
            <a:off x="1503060" y="7484670"/>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'model__min_child_weight'</a:t>
            </a:r>
          </a:p>
          <a:p>
            <a:pPr algn="l">
              <a:lnSpc>
                <a:spcPts val="2572"/>
              </a:lnSpc>
            </a:pPr>
          </a:p>
        </p:txBody>
      </p:sp>
      <p:sp>
        <p:nvSpPr>
          <p:cNvPr name="TextBox 104" id="104"/>
          <p:cNvSpPr txBox="true"/>
          <p:nvPr/>
        </p:nvSpPr>
        <p:spPr>
          <a:xfrm rot="0">
            <a:off x="552967" y="8715375"/>
            <a:ext cx="5208903" cy="381000"/>
          </a:xfrm>
          <a:prstGeom prst="rect">
            <a:avLst/>
          </a:prstGeom>
        </p:spPr>
        <p:txBody>
          <a:bodyPr anchor="t" rtlCol="false" tIns="0" lIns="0" bIns="0" rIns="0">
            <a:spAutoFit/>
          </a:bodyPr>
          <a:lstStyle/>
          <a:p>
            <a:pPr algn="l">
              <a:lnSpc>
                <a:spcPts val="2879"/>
              </a:lnSpc>
            </a:pPr>
            <a:r>
              <a:rPr lang="en-US" sz="2400" b="true">
                <a:solidFill>
                  <a:srgbClr val="613914"/>
                </a:solidFill>
                <a:latin typeface="Poppins Bold"/>
                <a:ea typeface="Poppins Bold"/>
                <a:cs typeface="Poppins Bold"/>
                <a:sym typeface="Poppins Bold"/>
              </a:rPr>
              <a:t>Sumber</a:t>
            </a:r>
          </a:p>
        </p:txBody>
      </p:sp>
      <p:sp>
        <p:nvSpPr>
          <p:cNvPr name="TextBox 105" id="105"/>
          <p:cNvSpPr txBox="true"/>
          <p:nvPr/>
        </p:nvSpPr>
        <p:spPr>
          <a:xfrm rot="0">
            <a:off x="530438" y="9163050"/>
            <a:ext cx="11995691" cy="285750"/>
          </a:xfrm>
          <a:prstGeom prst="rect">
            <a:avLst/>
          </a:prstGeom>
        </p:spPr>
        <p:txBody>
          <a:bodyPr anchor="t" rtlCol="false" tIns="0" lIns="0" bIns="0" rIns="0">
            <a:spAutoFit/>
          </a:bodyPr>
          <a:lstStyle/>
          <a:p>
            <a:pPr algn="l">
              <a:lnSpc>
                <a:spcPts val="2160"/>
              </a:lnSpc>
            </a:pPr>
            <a:r>
              <a:rPr lang="en-US" sz="1800">
                <a:solidFill>
                  <a:srgbClr val="613914"/>
                </a:solidFill>
                <a:latin typeface="Poppins"/>
                <a:ea typeface="Poppins"/>
                <a:cs typeface="Poppins"/>
                <a:sym typeface="Poppins"/>
              </a:rPr>
              <a:t>https://xgboosting.com/most-important-xgboost-hyperparameters-to-tune/</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30438" y="2874559"/>
            <a:ext cx="7244559" cy="781905"/>
            <a:chOff x="0" y="0"/>
            <a:chExt cx="1807320" cy="195064"/>
          </a:xfrm>
        </p:grpSpPr>
        <p:sp>
          <p:nvSpPr>
            <p:cNvPr name="Freeform 3" id="3"/>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5400000">
            <a:off x="530438" y="2851109"/>
            <a:ext cx="805355" cy="80535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10800000">
            <a:off x="15130581" y="-165718"/>
            <a:ext cx="3685761" cy="1194418"/>
            <a:chOff x="0" y="0"/>
            <a:chExt cx="970735" cy="314579"/>
          </a:xfrm>
        </p:grpSpPr>
        <p:sp>
          <p:nvSpPr>
            <p:cNvPr name="Freeform 9" id="9"/>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0" id="10"/>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528342" y="-165718"/>
            <a:ext cx="3685761" cy="1194418"/>
            <a:chOff x="0" y="0"/>
            <a:chExt cx="970735" cy="314579"/>
          </a:xfrm>
        </p:grpSpPr>
        <p:sp>
          <p:nvSpPr>
            <p:cNvPr name="Freeform 12" id="12"/>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3" id="13"/>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5400000">
            <a:off x="16144463" y="614201"/>
            <a:ext cx="828999" cy="8289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5400000">
            <a:off x="1314538" y="614201"/>
            <a:ext cx="828999" cy="8289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20" id="20"/>
          <p:cNvSpPr txBox="true"/>
          <p:nvPr/>
        </p:nvSpPr>
        <p:spPr>
          <a:xfrm rot="0">
            <a:off x="530438" y="2092942"/>
            <a:ext cx="5208903" cy="552450"/>
          </a:xfrm>
          <a:prstGeom prst="rect">
            <a:avLst/>
          </a:prstGeom>
        </p:spPr>
        <p:txBody>
          <a:bodyPr anchor="t" rtlCol="false" tIns="0" lIns="0" bIns="0" rIns="0">
            <a:spAutoFit/>
          </a:bodyPr>
          <a:lstStyle/>
          <a:p>
            <a:pPr algn="l">
              <a:lnSpc>
                <a:spcPts val="4199"/>
              </a:lnSpc>
            </a:pPr>
            <a:r>
              <a:rPr lang="en-US" sz="3499" b="true">
                <a:solidFill>
                  <a:srgbClr val="613914"/>
                </a:solidFill>
                <a:latin typeface="Poppins Bold"/>
                <a:ea typeface="Poppins Bold"/>
                <a:cs typeface="Poppins Bold"/>
                <a:sym typeface="Poppins Bold"/>
              </a:rPr>
              <a:t>Parameter:</a:t>
            </a:r>
          </a:p>
        </p:txBody>
      </p:sp>
      <p:sp>
        <p:nvSpPr>
          <p:cNvPr name="TextBox 21" id="21"/>
          <p:cNvSpPr txBox="true"/>
          <p:nvPr/>
        </p:nvSpPr>
        <p:spPr>
          <a:xfrm rot="0">
            <a:off x="1480649" y="3056008"/>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'model__n_estimators': [100, 200, 300]</a:t>
            </a:r>
          </a:p>
          <a:p>
            <a:pPr algn="l">
              <a:lnSpc>
                <a:spcPts val="2572"/>
              </a:lnSpc>
            </a:pPr>
          </a:p>
        </p:txBody>
      </p:sp>
      <p:sp>
        <p:nvSpPr>
          <p:cNvPr name="TextBox 22" id="22"/>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GRID SEARCH</a:t>
            </a:r>
          </a:p>
        </p:txBody>
      </p:sp>
      <p:grpSp>
        <p:nvGrpSpPr>
          <p:cNvPr name="Group 23" id="23"/>
          <p:cNvGrpSpPr/>
          <p:nvPr/>
        </p:nvGrpSpPr>
        <p:grpSpPr>
          <a:xfrm rot="-10800000">
            <a:off x="530438" y="3744378"/>
            <a:ext cx="7244559" cy="781905"/>
            <a:chOff x="0" y="0"/>
            <a:chExt cx="1807320" cy="195064"/>
          </a:xfrm>
        </p:grpSpPr>
        <p:sp>
          <p:nvSpPr>
            <p:cNvPr name="Freeform 24" id="24"/>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25" id="25"/>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26" id="26"/>
          <p:cNvGrpSpPr/>
          <p:nvPr/>
        </p:nvGrpSpPr>
        <p:grpSpPr>
          <a:xfrm rot="5400000">
            <a:off x="530438" y="3720928"/>
            <a:ext cx="805355" cy="80535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29" id="29"/>
          <p:cNvSpPr txBox="true"/>
          <p:nvPr/>
        </p:nvSpPr>
        <p:spPr>
          <a:xfrm rot="0">
            <a:off x="1480649" y="3925827"/>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'model__learning_rate': [0.01, 0.1, 0.2]</a:t>
            </a:r>
          </a:p>
          <a:p>
            <a:pPr algn="l">
              <a:lnSpc>
                <a:spcPts val="2572"/>
              </a:lnSpc>
            </a:pPr>
          </a:p>
        </p:txBody>
      </p:sp>
      <p:grpSp>
        <p:nvGrpSpPr>
          <p:cNvPr name="Group 30" id="30"/>
          <p:cNvGrpSpPr/>
          <p:nvPr/>
        </p:nvGrpSpPr>
        <p:grpSpPr>
          <a:xfrm rot="-10800000">
            <a:off x="552848" y="4614198"/>
            <a:ext cx="7244559" cy="781905"/>
            <a:chOff x="0" y="0"/>
            <a:chExt cx="1807320" cy="195064"/>
          </a:xfrm>
        </p:grpSpPr>
        <p:sp>
          <p:nvSpPr>
            <p:cNvPr name="Freeform 31" id="31"/>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32" id="32"/>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33" id="33"/>
          <p:cNvGrpSpPr/>
          <p:nvPr/>
        </p:nvGrpSpPr>
        <p:grpSpPr>
          <a:xfrm rot="5400000">
            <a:off x="552848" y="4590748"/>
            <a:ext cx="805355" cy="80535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36" id="36"/>
          <p:cNvSpPr txBox="true"/>
          <p:nvPr/>
        </p:nvSpPr>
        <p:spPr>
          <a:xfrm rot="0">
            <a:off x="1503060" y="4795647"/>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 'model__max_depth': [3, 4, 5]</a:t>
            </a:r>
          </a:p>
          <a:p>
            <a:pPr algn="l">
              <a:lnSpc>
                <a:spcPts val="2572"/>
              </a:lnSpc>
            </a:pPr>
          </a:p>
        </p:txBody>
      </p:sp>
      <p:grpSp>
        <p:nvGrpSpPr>
          <p:cNvPr name="Group 37" id="37"/>
          <p:cNvGrpSpPr/>
          <p:nvPr/>
        </p:nvGrpSpPr>
        <p:grpSpPr>
          <a:xfrm rot="-10800000">
            <a:off x="552848" y="5509512"/>
            <a:ext cx="7244559" cy="781905"/>
            <a:chOff x="0" y="0"/>
            <a:chExt cx="1807320" cy="195064"/>
          </a:xfrm>
        </p:grpSpPr>
        <p:sp>
          <p:nvSpPr>
            <p:cNvPr name="Freeform 38" id="38"/>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39" id="39"/>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40" id="40"/>
          <p:cNvGrpSpPr/>
          <p:nvPr/>
        </p:nvGrpSpPr>
        <p:grpSpPr>
          <a:xfrm rot="5400000">
            <a:off x="552848" y="5486062"/>
            <a:ext cx="805355" cy="80535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43" id="43"/>
          <p:cNvSpPr txBox="true"/>
          <p:nvPr/>
        </p:nvSpPr>
        <p:spPr>
          <a:xfrm rot="0">
            <a:off x="1503060" y="5690961"/>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'model__subsample': [0.4, 0.6, 0.8]</a:t>
            </a:r>
          </a:p>
          <a:p>
            <a:pPr algn="l">
              <a:lnSpc>
                <a:spcPts val="2572"/>
              </a:lnSpc>
            </a:pPr>
          </a:p>
        </p:txBody>
      </p:sp>
      <p:grpSp>
        <p:nvGrpSpPr>
          <p:cNvPr name="Group 44" id="44"/>
          <p:cNvGrpSpPr/>
          <p:nvPr/>
        </p:nvGrpSpPr>
        <p:grpSpPr>
          <a:xfrm rot="-10800000">
            <a:off x="552848" y="6404826"/>
            <a:ext cx="7244559" cy="781905"/>
            <a:chOff x="0" y="0"/>
            <a:chExt cx="1807320" cy="195064"/>
          </a:xfrm>
        </p:grpSpPr>
        <p:sp>
          <p:nvSpPr>
            <p:cNvPr name="Freeform 45" id="45"/>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6" id="46"/>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47" id="47"/>
          <p:cNvGrpSpPr/>
          <p:nvPr/>
        </p:nvGrpSpPr>
        <p:grpSpPr>
          <a:xfrm rot="5400000">
            <a:off x="552848" y="6381376"/>
            <a:ext cx="805355" cy="805355"/>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49" id="4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50" id="50"/>
          <p:cNvSpPr txBox="true"/>
          <p:nvPr/>
        </p:nvSpPr>
        <p:spPr>
          <a:xfrm rot="0">
            <a:off x="1503060" y="6586275"/>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'model__colsample_bytree': [0.4, 0.6, 0.8]</a:t>
            </a:r>
          </a:p>
          <a:p>
            <a:pPr algn="l">
              <a:lnSpc>
                <a:spcPts val="2572"/>
              </a:lnSpc>
            </a:pPr>
          </a:p>
        </p:txBody>
      </p:sp>
      <p:sp>
        <p:nvSpPr>
          <p:cNvPr name="TextBox 51" id="51"/>
          <p:cNvSpPr txBox="true"/>
          <p:nvPr/>
        </p:nvSpPr>
        <p:spPr>
          <a:xfrm rot="0">
            <a:off x="5739342" y="8501994"/>
            <a:ext cx="6443331" cy="505506"/>
          </a:xfrm>
          <a:prstGeom prst="rect">
            <a:avLst/>
          </a:prstGeom>
        </p:spPr>
        <p:txBody>
          <a:bodyPr anchor="t" rtlCol="false" tIns="0" lIns="0" bIns="0" rIns="0">
            <a:spAutoFit/>
          </a:bodyPr>
          <a:lstStyle/>
          <a:p>
            <a:pPr algn="l">
              <a:lnSpc>
                <a:spcPts val="3747"/>
              </a:lnSpc>
            </a:pPr>
            <a:r>
              <a:rPr lang="en-US" sz="3122" b="true">
                <a:solidFill>
                  <a:srgbClr val="613914"/>
                </a:solidFill>
                <a:latin typeface="Poppins Bold"/>
                <a:ea typeface="Poppins Bold"/>
                <a:cs typeface="Poppins Bold"/>
                <a:sym typeface="Poppins Bold"/>
              </a:rPr>
              <a:t>Hasil Evaluation Matrix (MAE):</a:t>
            </a:r>
          </a:p>
        </p:txBody>
      </p:sp>
      <p:grpSp>
        <p:nvGrpSpPr>
          <p:cNvPr name="Group 52" id="52"/>
          <p:cNvGrpSpPr/>
          <p:nvPr/>
        </p:nvGrpSpPr>
        <p:grpSpPr>
          <a:xfrm rot="-5400000">
            <a:off x="8212766" y="4371386"/>
            <a:ext cx="1244078" cy="1244078"/>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54" id="54"/>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grpSp>
        <p:nvGrpSpPr>
          <p:cNvPr name="Group 55" id="55"/>
          <p:cNvGrpSpPr/>
          <p:nvPr/>
        </p:nvGrpSpPr>
        <p:grpSpPr>
          <a:xfrm rot="-10800000">
            <a:off x="9883032" y="2898009"/>
            <a:ext cx="7244559" cy="781905"/>
            <a:chOff x="0" y="0"/>
            <a:chExt cx="1807320" cy="195064"/>
          </a:xfrm>
        </p:grpSpPr>
        <p:sp>
          <p:nvSpPr>
            <p:cNvPr name="Freeform 56" id="56"/>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57" id="57"/>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58" id="58"/>
          <p:cNvGrpSpPr/>
          <p:nvPr/>
        </p:nvGrpSpPr>
        <p:grpSpPr>
          <a:xfrm rot="5400000">
            <a:off x="9883032" y="2874559"/>
            <a:ext cx="805355" cy="805355"/>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60" id="6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61" id="61"/>
          <p:cNvSpPr txBox="true"/>
          <p:nvPr/>
        </p:nvSpPr>
        <p:spPr>
          <a:xfrm rot="0">
            <a:off x="10833243" y="3079458"/>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'model__n_estimators': 300</a:t>
            </a:r>
          </a:p>
          <a:p>
            <a:pPr algn="l">
              <a:lnSpc>
                <a:spcPts val="2572"/>
              </a:lnSpc>
            </a:pPr>
          </a:p>
        </p:txBody>
      </p:sp>
      <p:grpSp>
        <p:nvGrpSpPr>
          <p:cNvPr name="Group 62" id="62"/>
          <p:cNvGrpSpPr/>
          <p:nvPr/>
        </p:nvGrpSpPr>
        <p:grpSpPr>
          <a:xfrm rot="-10800000">
            <a:off x="9883032" y="3767829"/>
            <a:ext cx="7244559" cy="781905"/>
            <a:chOff x="0" y="0"/>
            <a:chExt cx="1807320" cy="195064"/>
          </a:xfrm>
        </p:grpSpPr>
        <p:sp>
          <p:nvSpPr>
            <p:cNvPr name="Freeform 63" id="63"/>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64" id="64"/>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65" id="65"/>
          <p:cNvGrpSpPr/>
          <p:nvPr/>
        </p:nvGrpSpPr>
        <p:grpSpPr>
          <a:xfrm rot="5400000">
            <a:off x="9883032" y="3744378"/>
            <a:ext cx="805355" cy="80535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67" id="6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68" id="68"/>
          <p:cNvSpPr txBox="true"/>
          <p:nvPr/>
        </p:nvSpPr>
        <p:spPr>
          <a:xfrm rot="0">
            <a:off x="10833243" y="3949278"/>
            <a:ext cx="6538256" cy="66675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Bold"/>
                <a:ea typeface="Poppins Bold"/>
                <a:cs typeface="Poppins Bold"/>
                <a:sym typeface="Poppins Bold"/>
              </a:rPr>
              <a:t> 'model__learning_rate': 0.01</a:t>
            </a:r>
          </a:p>
          <a:p>
            <a:pPr algn="l">
              <a:lnSpc>
                <a:spcPts val="2572"/>
              </a:lnSpc>
            </a:pPr>
          </a:p>
        </p:txBody>
      </p:sp>
      <p:grpSp>
        <p:nvGrpSpPr>
          <p:cNvPr name="Group 69" id="69"/>
          <p:cNvGrpSpPr/>
          <p:nvPr/>
        </p:nvGrpSpPr>
        <p:grpSpPr>
          <a:xfrm rot="-10800000">
            <a:off x="9905442" y="4637648"/>
            <a:ext cx="7244559" cy="781905"/>
            <a:chOff x="0" y="0"/>
            <a:chExt cx="1807320" cy="195064"/>
          </a:xfrm>
        </p:grpSpPr>
        <p:sp>
          <p:nvSpPr>
            <p:cNvPr name="Freeform 70" id="70"/>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1" id="71"/>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72" id="72"/>
          <p:cNvGrpSpPr/>
          <p:nvPr/>
        </p:nvGrpSpPr>
        <p:grpSpPr>
          <a:xfrm rot="5400000">
            <a:off x="9905442" y="4614198"/>
            <a:ext cx="805355" cy="80535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74" id="7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75" id="75"/>
          <p:cNvSpPr txBox="true"/>
          <p:nvPr/>
        </p:nvSpPr>
        <p:spPr>
          <a:xfrm rot="0">
            <a:off x="10855653" y="4819097"/>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'model__max_depth': 5</a:t>
            </a:r>
          </a:p>
          <a:p>
            <a:pPr algn="l">
              <a:lnSpc>
                <a:spcPts val="2572"/>
              </a:lnSpc>
            </a:pPr>
          </a:p>
        </p:txBody>
      </p:sp>
      <p:grpSp>
        <p:nvGrpSpPr>
          <p:cNvPr name="Group 76" id="76"/>
          <p:cNvGrpSpPr/>
          <p:nvPr/>
        </p:nvGrpSpPr>
        <p:grpSpPr>
          <a:xfrm rot="-10800000">
            <a:off x="9905442" y="5532962"/>
            <a:ext cx="7244559" cy="781905"/>
            <a:chOff x="0" y="0"/>
            <a:chExt cx="1807320" cy="195064"/>
          </a:xfrm>
        </p:grpSpPr>
        <p:sp>
          <p:nvSpPr>
            <p:cNvPr name="Freeform 77" id="77"/>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8" id="78"/>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79" id="79"/>
          <p:cNvGrpSpPr/>
          <p:nvPr/>
        </p:nvGrpSpPr>
        <p:grpSpPr>
          <a:xfrm rot="5400000">
            <a:off x="9905442" y="5509512"/>
            <a:ext cx="805355" cy="80535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81" id="8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82" id="82"/>
          <p:cNvSpPr txBox="true"/>
          <p:nvPr/>
        </p:nvSpPr>
        <p:spPr>
          <a:xfrm rot="0">
            <a:off x="10855653" y="5714411"/>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 'model__subsample': 0.4</a:t>
            </a:r>
          </a:p>
          <a:p>
            <a:pPr algn="l">
              <a:lnSpc>
                <a:spcPts val="2572"/>
              </a:lnSpc>
            </a:pPr>
          </a:p>
        </p:txBody>
      </p:sp>
      <p:grpSp>
        <p:nvGrpSpPr>
          <p:cNvPr name="Group 83" id="83"/>
          <p:cNvGrpSpPr/>
          <p:nvPr/>
        </p:nvGrpSpPr>
        <p:grpSpPr>
          <a:xfrm rot="-10800000">
            <a:off x="9905442" y="6428276"/>
            <a:ext cx="7244559" cy="781905"/>
            <a:chOff x="0" y="0"/>
            <a:chExt cx="1807320" cy="195064"/>
          </a:xfrm>
        </p:grpSpPr>
        <p:sp>
          <p:nvSpPr>
            <p:cNvPr name="Freeform 84" id="84"/>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85" id="85"/>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86" id="86"/>
          <p:cNvGrpSpPr/>
          <p:nvPr/>
        </p:nvGrpSpPr>
        <p:grpSpPr>
          <a:xfrm rot="5400000">
            <a:off x="9905442" y="6404826"/>
            <a:ext cx="805355" cy="805355"/>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88" id="8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89" id="89"/>
          <p:cNvSpPr txBox="true"/>
          <p:nvPr/>
        </p:nvSpPr>
        <p:spPr>
          <a:xfrm rot="0">
            <a:off x="10855653" y="6609725"/>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'model__colsample_bytree': 0.8</a:t>
            </a:r>
          </a:p>
          <a:p>
            <a:pPr algn="l">
              <a:lnSpc>
                <a:spcPts val="2572"/>
              </a:lnSpc>
            </a:pPr>
          </a:p>
        </p:txBody>
      </p:sp>
      <p:sp>
        <p:nvSpPr>
          <p:cNvPr name="TextBox 90" id="90"/>
          <p:cNvSpPr txBox="true"/>
          <p:nvPr/>
        </p:nvSpPr>
        <p:spPr>
          <a:xfrm rot="0">
            <a:off x="9921678" y="2207809"/>
            <a:ext cx="5208903" cy="552450"/>
          </a:xfrm>
          <a:prstGeom prst="rect">
            <a:avLst/>
          </a:prstGeom>
        </p:spPr>
        <p:txBody>
          <a:bodyPr anchor="t" rtlCol="false" tIns="0" lIns="0" bIns="0" rIns="0">
            <a:spAutoFit/>
          </a:bodyPr>
          <a:lstStyle/>
          <a:p>
            <a:pPr algn="l">
              <a:lnSpc>
                <a:spcPts val="4199"/>
              </a:lnSpc>
            </a:pPr>
            <a:r>
              <a:rPr lang="en-US" sz="3499" b="true">
                <a:solidFill>
                  <a:srgbClr val="613914"/>
                </a:solidFill>
                <a:latin typeface="Poppins Bold"/>
                <a:ea typeface="Poppins Bold"/>
                <a:cs typeface="Poppins Bold"/>
                <a:sym typeface="Poppins Bold"/>
              </a:rPr>
              <a:t>Parameter Terbaik</a:t>
            </a:r>
          </a:p>
        </p:txBody>
      </p:sp>
      <p:sp>
        <p:nvSpPr>
          <p:cNvPr name="TextBox 91" id="91"/>
          <p:cNvSpPr txBox="true"/>
          <p:nvPr/>
        </p:nvSpPr>
        <p:spPr>
          <a:xfrm rot="0">
            <a:off x="7774997" y="9055125"/>
            <a:ext cx="2108034" cy="509905"/>
          </a:xfrm>
          <a:prstGeom prst="rect">
            <a:avLst/>
          </a:prstGeom>
        </p:spPr>
        <p:txBody>
          <a:bodyPr anchor="t" rtlCol="false" tIns="0" lIns="0" bIns="0" rIns="0">
            <a:spAutoFit/>
          </a:bodyPr>
          <a:lstStyle/>
          <a:p>
            <a:pPr algn="just">
              <a:lnSpc>
                <a:spcPts val="3919"/>
              </a:lnSpc>
            </a:pPr>
            <a:r>
              <a:rPr lang="en-US" b="true" sz="2799">
                <a:solidFill>
                  <a:srgbClr val="0D0D0D"/>
                </a:solidFill>
                <a:latin typeface="Poppins Bold"/>
                <a:ea typeface="Poppins Bold"/>
                <a:cs typeface="Poppins Bold"/>
                <a:sym typeface="Poppins Bold"/>
              </a:rPr>
              <a:t>1570.010</a:t>
            </a:r>
          </a:p>
        </p:txBody>
      </p:sp>
      <p:grpSp>
        <p:nvGrpSpPr>
          <p:cNvPr name="Group 92" id="92"/>
          <p:cNvGrpSpPr/>
          <p:nvPr/>
        </p:nvGrpSpPr>
        <p:grpSpPr>
          <a:xfrm rot="-10800000">
            <a:off x="552848" y="7287429"/>
            <a:ext cx="7244559" cy="781905"/>
            <a:chOff x="0" y="0"/>
            <a:chExt cx="1807320" cy="195064"/>
          </a:xfrm>
        </p:grpSpPr>
        <p:sp>
          <p:nvSpPr>
            <p:cNvPr name="Freeform 93" id="93"/>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94" id="94"/>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95" id="95"/>
          <p:cNvGrpSpPr/>
          <p:nvPr/>
        </p:nvGrpSpPr>
        <p:grpSpPr>
          <a:xfrm rot="5400000">
            <a:off x="552848" y="7263979"/>
            <a:ext cx="805355" cy="805355"/>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97" id="9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98" id="98"/>
          <p:cNvSpPr txBox="true"/>
          <p:nvPr/>
        </p:nvSpPr>
        <p:spPr>
          <a:xfrm rot="0">
            <a:off x="1503060" y="7468878"/>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'model__min_child_weight': [3, 5, 7]</a:t>
            </a:r>
          </a:p>
          <a:p>
            <a:pPr algn="l">
              <a:lnSpc>
                <a:spcPts val="2572"/>
              </a:lnSpc>
            </a:pPr>
          </a:p>
        </p:txBody>
      </p:sp>
      <p:grpSp>
        <p:nvGrpSpPr>
          <p:cNvPr name="Group 99" id="99"/>
          <p:cNvGrpSpPr/>
          <p:nvPr/>
        </p:nvGrpSpPr>
        <p:grpSpPr>
          <a:xfrm rot="-10800000">
            <a:off x="9905442" y="7310879"/>
            <a:ext cx="7244559" cy="781905"/>
            <a:chOff x="0" y="0"/>
            <a:chExt cx="1807320" cy="195064"/>
          </a:xfrm>
        </p:grpSpPr>
        <p:sp>
          <p:nvSpPr>
            <p:cNvPr name="Freeform 100" id="100"/>
            <p:cNvSpPr/>
            <p:nvPr/>
          </p:nvSpPr>
          <p:spPr>
            <a:xfrm flipH="false" flipV="false" rot="0">
              <a:off x="0" y="0"/>
              <a:ext cx="1807320" cy="195064"/>
            </a:xfrm>
            <a:custGeom>
              <a:avLst/>
              <a:gdLst/>
              <a:ahLst/>
              <a:cxnLst/>
              <a:rect r="r" b="b" t="t" l="l"/>
              <a:pathLst>
                <a:path h="195064" w="1807320">
                  <a:moveTo>
                    <a:pt x="97532" y="0"/>
                  </a:moveTo>
                  <a:lnTo>
                    <a:pt x="1709788" y="0"/>
                  </a:lnTo>
                  <a:cubicBezTo>
                    <a:pt x="1735655" y="0"/>
                    <a:pt x="1760463" y="10276"/>
                    <a:pt x="1778753" y="28566"/>
                  </a:cubicBezTo>
                  <a:cubicBezTo>
                    <a:pt x="1797044" y="46857"/>
                    <a:pt x="1807320" y="71665"/>
                    <a:pt x="1807320" y="97532"/>
                  </a:cubicBezTo>
                  <a:lnTo>
                    <a:pt x="1807320" y="97532"/>
                  </a:lnTo>
                  <a:cubicBezTo>
                    <a:pt x="1807320" y="151397"/>
                    <a:pt x="1763653" y="195064"/>
                    <a:pt x="1709788"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01" id="101"/>
            <p:cNvSpPr txBox="true"/>
            <p:nvPr/>
          </p:nvSpPr>
          <p:spPr>
            <a:xfrm>
              <a:off x="0" y="-47625"/>
              <a:ext cx="1807320" cy="242689"/>
            </a:xfrm>
            <a:prstGeom prst="rect">
              <a:avLst/>
            </a:prstGeom>
          </p:spPr>
          <p:txBody>
            <a:bodyPr anchor="ctr" rtlCol="false" tIns="50800" lIns="50800" bIns="50800" rIns="50800"/>
            <a:lstStyle/>
            <a:p>
              <a:pPr algn="ctr">
                <a:lnSpc>
                  <a:spcPts val="2100"/>
                </a:lnSpc>
              </a:pPr>
            </a:p>
          </p:txBody>
        </p:sp>
      </p:grpSp>
      <p:grpSp>
        <p:nvGrpSpPr>
          <p:cNvPr name="Group 102" id="102"/>
          <p:cNvGrpSpPr/>
          <p:nvPr/>
        </p:nvGrpSpPr>
        <p:grpSpPr>
          <a:xfrm rot="5400000">
            <a:off x="9905442" y="7287429"/>
            <a:ext cx="805355" cy="805355"/>
            <a:chOff x="0" y="0"/>
            <a:chExt cx="812800" cy="812800"/>
          </a:xfrm>
        </p:grpSpPr>
        <p:sp>
          <p:nvSpPr>
            <p:cNvPr name="Freeform 103" id="10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4" id="10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05" id="105"/>
          <p:cNvSpPr txBox="true"/>
          <p:nvPr/>
        </p:nvSpPr>
        <p:spPr>
          <a:xfrm rot="0">
            <a:off x="10855653" y="7492328"/>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 'model__min_child_weight': 7</a:t>
            </a:r>
          </a:p>
          <a:p>
            <a:pPr algn="l">
              <a:lnSpc>
                <a:spcPts val="2572"/>
              </a:lnSpc>
            </a:pPr>
          </a:p>
        </p:txBody>
      </p:sp>
      <p:sp>
        <p:nvSpPr>
          <p:cNvPr name="TextBox 106" id="106"/>
          <p:cNvSpPr txBox="true"/>
          <p:nvPr/>
        </p:nvSpPr>
        <p:spPr>
          <a:xfrm rot="0">
            <a:off x="10855653" y="8387642"/>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'model__colsample_bytree': 0.8</a:t>
            </a:r>
          </a:p>
          <a:p>
            <a:pPr algn="l">
              <a:lnSpc>
                <a:spcPts val="2572"/>
              </a:lnSpc>
            </a:pP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00000">
            <a:off x="530438" y="2874559"/>
            <a:ext cx="7488467" cy="781905"/>
            <a:chOff x="0" y="0"/>
            <a:chExt cx="1868168" cy="195064"/>
          </a:xfrm>
        </p:grpSpPr>
        <p:sp>
          <p:nvSpPr>
            <p:cNvPr name="Freeform 3" id="3"/>
            <p:cNvSpPr/>
            <p:nvPr/>
          </p:nvSpPr>
          <p:spPr>
            <a:xfrm flipH="false" flipV="false" rot="0">
              <a:off x="0" y="0"/>
              <a:ext cx="1868168" cy="195064"/>
            </a:xfrm>
            <a:custGeom>
              <a:avLst/>
              <a:gdLst/>
              <a:ahLst/>
              <a:cxnLst/>
              <a:rect r="r" b="b" t="t" l="l"/>
              <a:pathLst>
                <a:path h="195064" w="1868168">
                  <a:moveTo>
                    <a:pt x="97532" y="0"/>
                  </a:moveTo>
                  <a:lnTo>
                    <a:pt x="1770636" y="0"/>
                  </a:lnTo>
                  <a:cubicBezTo>
                    <a:pt x="1796503" y="0"/>
                    <a:pt x="1821311" y="10276"/>
                    <a:pt x="1839602" y="28566"/>
                  </a:cubicBezTo>
                  <a:cubicBezTo>
                    <a:pt x="1857892" y="46857"/>
                    <a:pt x="1868168" y="71665"/>
                    <a:pt x="1868168" y="97532"/>
                  </a:cubicBezTo>
                  <a:lnTo>
                    <a:pt x="1868168" y="97532"/>
                  </a:lnTo>
                  <a:cubicBezTo>
                    <a:pt x="1868168" y="151397"/>
                    <a:pt x="1824502" y="195064"/>
                    <a:pt x="1770636"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1868168" cy="242689"/>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5400000">
            <a:off x="530438" y="2851109"/>
            <a:ext cx="805355" cy="80535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10800000">
            <a:off x="15130581" y="-165718"/>
            <a:ext cx="3685761" cy="1194418"/>
            <a:chOff x="0" y="0"/>
            <a:chExt cx="970735" cy="314579"/>
          </a:xfrm>
        </p:grpSpPr>
        <p:sp>
          <p:nvSpPr>
            <p:cNvPr name="Freeform 9" id="9"/>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0" id="10"/>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0">
            <a:off x="-528342" y="-165718"/>
            <a:ext cx="3685761" cy="1194418"/>
            <a:chOff x="0" y="0"/>
            <a:chExt cx="970735" cy="314579"/>
          </a:xfrm>
        </p:grpSpPr>
        <p:sp>
          <p:nvSpPr>
            <p:cNvPr name="Freeform 12" id="12"/>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3" id="13"/>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5400000">
            <a:off x="16144463" y="614201"/>
            <a:ext cx="828999" cy="8289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5400000">
            <a:off x="1314538" y="614201"/>
            <a:ext cx="828999" cy="82899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20" id="20"/>
          <p:cNvSpPr txBox="true"/>
          <p:nvPr/>
        </p:nvSpPr>
        <p:spPr>
          <a:xfrm rot="0">
            <a:off x="530438" y="2092942"/>
            <a:ext cx="5208903" cy="552450"/>
          </a:xfrm>
          <a:prstGeom prst="rect">
            <a:avLst/>
          </a:prstGeom>
        </p:spPr>
        <p:txBody>
          <a:bodyPr anchor="t" rtlCol="false" tIns="0" lIns="0" bIns="0" rIns="0">
            <a:spAutoFit/>
          </a:bodyPr>
          <a:lstStyle/>
          <a:p>
            <a:pPr algn="l">
              <a:lnSpc>
                <a:spcPts val="4199"/>
              </a:lnSpc>
            </a:pPr>
            <a:r>
              <a:rPr lang="en-US" sz="3499" b="true">
                <a:solidFill>
                  <a:srgbClr val="613914"/>
                </a:solidFill>
                <a:latin typeface="Poppins Bold"/>
                <a:ea typeface="Poppins Bold"/>
                <a:cs typeface="Poppins Bold"/>
                <a:sym typeface="Poppins Bold"/>
              </a:rPr>
              <a:t>Parameter:</a:t>
            </a:r>
          </a:p>
        </p:txBody>
      </p:sp>
      <p:sp>
        <p:nvSpPr>
          <p:cNvPr name="TextBox 21" id="21"/>
          <p:cNvSpPr txBox="true"/>
          <p:nvPr/>
        </p:nvSpPr>
        <p:spPr>
          <a:xfrm rot="0">
            <a:off x="1480649" y="3056008"/>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 'model__n_estimators': [100, 200, 300]</a:t>
            </a:r>
          </a:p>
          <a:p>
            <a:pPr algn="l">
              <a:lnSpc>
                <a:spcPts val="2572"/>
              </a:lnSpc>
            </a:pPr>
          </a:p>
        </p:txBody>
      </p:sp>
      <p:sp>
        <p:nvSpPr>
          <p:cNvPr name="TextBox 22" id="22"/>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RANDOM SEARCH</a:t>
            </a:r>
          </a:p>
        </p:txBody>
      </p:sp>
      <p:grpSp>
        <p:nvGrpSpPr>
          <p:cNvPr name="Group 23" id="23"/>
          <p:cNvGrpSpPr/>
          <p:nvPr/>
        </p:nvGrpSpPr>
        <p:grpSpPr>
          <a:xfrm rot="-10800000">
            <a:off x="530438" y="3744378"/>
            <a:ext cx="7488467" cy="781905"/>
            <a:chOff x="0" y="0"/>
            <a:chExt cx="1868168" cy="195064"/>
          </a:xfrm>
        </p:grpSpPr>
        <p:sp>
          <p:nvSpPr>
            <p:cNvPr name="Freeform 24" id="24"/>
            <p:cNvSpPr/>
            <p:nvPr/>
          </p:nvSpPr>
          <p:spPr>
            <a:xfrm flipH="false" flipV="false" rot="0">
              <a:off x="0" y="0"/>
              <a:ext cx="1868168" cy="195064"/>
            </a:xfrm>
            <a:custGeom>
              <a:avLst/>
              <a:gdLst/>
              <a:ahLst/>
              <a:cxnLst/>
              <a:rect r="r" b="b" t="t" l="l"/>
              <a:pathLst>
                <a:path h="195064" w="1868168">
                  <a:moveTo>
                    <a:pt x="97532" y="0"/>
                  </a:moveTo>
                  <a:lnTo>
                    <a:pt x="1770636" y="0"/>
                  </a:lnTo>
                  <a:cubicBezTo>
                    <a:pt x="1796503" y="0"/>
                    <a:pt x="1821311" y="10276"/>
                    <a:pt x="1839602" y="28566"/>
                  </a:cubicBezTo>
                  <a:cubicBezTo>
                    <a:pt x="1857892" y="46857"/>
                    <a:pt x="1868168" y="71665"/>
                    <a:pt x="1868168" y="97532"/>
                  </a:cubicBezTo>
                  <a:lnTo>
                    <a:pt x="1868168" y="97532"/>
                  </a:lnTo>
                  <a:cubicBezTo>
                    <a:pt x="1868168" y="151397"/>
                    <a:pt x="1824502" y="195064"/>
                    <a:pt x="1770636"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25" id="25"/>
            <p:cNvSpPr txBox="true"/>
            <p:nvPr/>
          </p:nvSpPr>
          <p:spPr>
            <a:xfrm>
              <a:off x="0" y="-47625"/>
              <a:ext cx="1868168" cy="242689"/>
            </a:xfrm>
            <a:prstGeom prst="rect">
              <a:avLst/>
            </a:prstGeom>
          </p:spPr>
          <p:txBody>
            <a:bodyPr anchor="ctr" rtlCol="false" tIns="50800" lIns="50800" bIns="50800" rIns="50800"/>
            <a:lstStyle/>
            <a:p>
              <a:pPr algn="ctr">
                <a:lnSpc>
                  <a:spcPts val="2100"/>
                </a:lnSpc>
              </a:pPr>
            </a:p>
          </p:txBody>
        </p:sp>
      </p:grpSp>
      <p:grpSp>
        <p:nvGrpSpPr>
          <p:cNvPr name="Group 26" id="26"/>
          <p:cNvGrpSpPr/>
          <p:nvPr/>
        </p:nvGrpSpPr>
        <p:grpSpPr>
          <a:xfrm rot="5400000">
            <a:off x="530438" y="3720928"/>
            <a:ext cx="805355" cy="80535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29" id="29"/>
          <p:cNvSpPr txBox="true"/>
          <p:nvPr/>
        </p:nvSpPr>
        <p:spPr>
          <a:xfrm rot="0">
            <a:off x="1480649" y="3925827"/>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'model__learning_rate': [0.01, 0.1, 0.2]</a:t>
            </a:r>
          </a:p>
          <a:p>
            <a:pPr algn="l">
              <a:lnSpc>
                <a:spcPts val="2572"/>
              </a:lnSpc>
            </a:pPr>
          </a:p>
        </p:txBody>
      </p:sp>
      <p:grpSp>
        <p:nvGrpSpPr>
          <p:cNvPr name="Group 30" id="30"/>
          <p:cNvGrpSpPr/>
          <p:nvPr/>
        </p:nvGrpSpPr>
        <p:grpSpPr>
          <a:xfrm rot="-10800000">
            <a:off x="552848" y="4614198"/>
            <a:ext cx="7466057" cy="781905"/>
            <a:chOff x="0" y="0"/>
            <a:chExt cx="1862577" cy="195064"/>
          </a:xfrm>
        </p:grpSpPr>
        <p:sp>
          <p:nvSpPr>
            <p:cNvPr name="Freeform 31" id="31"/>
            <p:cNvSpPr/>
            <p:nvPr/>
          </p:nvSpPr>
          <p:spPr>
            <a:xfrm flipH="false" flipV="false" rot="0">
              <a:off x="0" y="0"/>
              <a:ext cx="1862577" cy="195064"/>
            </a:xfrm>
            <a:custGeom>
              <a:avLst/>
              <a:gdLst/>
              <a:ahLst/>
              <a:cxnLst/>
              <a:rect r="r" b="b" t="t" l="l"/>
              <a:pathLst>
                <a:path h="195064" w="1862577">
                  <a:moveTo>
                    <a:pt x="97532" y="0"/>
                  </a:moveTo>
                  <a:lnTo>
                    <a:pt x="1765045" y="0"/>
                  </a:lnTo>
                  <a:cubicBezTo>
                    <a:pt x="1818911" y="0"/>
                    <a:pt x="1862577" y="43667"/>
                    <a:pt x="1862577" y="97532"/>
                  </a:cubicBezTo>
                  <a:lnTo>
                    <a:pt x="1862577" y="97532"/>
                  </a:lnTo>
                  <a:cubicBezTo>
                    <a:pt x="1862577" y="123399"/>
                    <a:pt x="1852302" y="148207"/>
                    <a:pt x="1834011" y="166498"/>
                  </a:cubicBezTo>
                  <a:cubicBezTo>
                    <a:pt x="1815720" y="184788"/>
                    <a:pt x="1790913" y="195064"/>
                    <a:pt x="1765045"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32" id="32"/>
            <p:cNvSpPr txBox="true"/>
            <p:nvPr/>
          </p:nvSpPr>
          <p:spPr>
            <a:xfrm>
              <a:off x="0" y="-47625"/>
              <a:ext cx="1862577" cy="242689"/>
            </a:xfrm>
            <a:prstGeom prst="rect">
              <a:avLst/>
            </a:prstGeom>
          </p:spPr>
          <p:txBody>
            <a:bodyPr anchor="ctr" rtlCol="false" tIns="50800" lIns="50800" bIns="50800" rIns="50800"/>
            <a:lstStyle/>
            <a:p>
              <a:pPr algn="ctr">
                <a:lnSpc>
                  <a:spcPts val="2100"/>
                </a:lnSpc>
              </a:pPr>
            </a:p>
          </p:txBody>
        </p:sp>
      </p:grpSp>
      <p:grpSp>
        <p:nvGrpSpPr>
          <p:cNvPr name="Group 33" id="33"/>
          <p:cNvGrpSpPr/>
          <p:nvPr/>
        </p:nvGrpSpPr>
        <p:grpSpPr>
          <a:xfrm rot="5400000">
            <a:off x="552848" y="4590748"/>
            <a:ext cx="805355" cy="80535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36" id="36"/>
          <p:cNvSpPr txBox="true"/>
          <p:nvPr/>
        </p:nvSpPr>
        <p:spPr>
          <a:xfrm rot="0">
            <a:off x="1503060" y="4795647"/>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'model__max_depth': [3, 4, 5]</a:t>
            </a:r>
          </a:p>
          <a:p>
            <a:pPr algn="l">
              <a:lnSpc>
                <a:spcPts val="2572"/>
              </a:lnSpc>
            </a:pPr>
          </a:p>
        </p:txBody>
      </p:sp>
      <p:grpSp>
        <p:nvGrpSpPr>
          <p:cNvPr name="Group 37" id="37"/>
          <p:cNvGrpSpPr/>
          <p:nvPr/>
        </p:nvGrpSpPr>
        <p:grpSpPr>
          <a:xfrm rot="-10800000">
            <a:off x="552848" y="5509512"/>
            <a:ext cx="7466057" cy="781905"/>
            <a:chOff x="0" y="0"/>
            <a:chExt cx="1862577" cy="195064"/>
          </a:xfrm>
        </p:grpSpPr>
        <p:sp>
          <p:nvSpPr>
            <p:cNvPr name="Freeform 38" id="38"/>
            <p:cNvSpPr/>
            <p:nvPr/>
          </p:nvSpPr>
          <p:spPr>
            <a:xfrm flipH="false" flipV="false" rot="0">
              <a:off x="0" y="0"/>
              <a:ext cx="1862577" cy="195064"/>
            </a:xfrm>
            <a:custGeom>
              <a:avLst/>
              <a:gdLst/>
              <a:ahLst/>
              <a:cxnLst/>
              <a:rect r="r" b="b" t="t" l="l"/>
              <a:pathLst>
                <a:path h="195064" w="1862577">
                  <a:moveTo>
                    <a:pt x="97532" y="0"/>
                  </a:moveTo>
                  <a:lnTo>
                    <a:pt x="1765045" y="0"/>
                  </a:lnTo>
                  <a:cubicBezTo>
                    <a:pt x="1818911" y="0"/>
                    <a:pt x="1862577" y="43667"/>
                    <a:pt x="1862577" y="97532"/>
                  </a:cubicBezTo>
                  <a:lnTo>
                    <a:pt x="1862577" y="97532"/>
                  </a:lnTo>
                  <a:cubicBezTo>
                    <a:pt x="1862577" y="123399"/>
                    <a:pt x="1852302" y="148207"/>
                    <a:pt x="1834011" y="166498"/>
                  </a:cubicBezTo>
                  <a:cubicBezTo>
                    <a:pt x="1815720" y="184788"/>
                    <a:pt x="1790913" y="195064"/>
                    <a:pt x="1765045"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39" id="39"/>
            <p:cNvSpPr txBox="true"/>
            <p:nvPr/>
          </p:nvSpPr>
          <p:spPr>
            <a:xfrm>
              <a:off x="0" y="-47625"/>
              <a:ext cx="1862577" cy="242689"/>
            </a:xfrm>
            <a:prstGeom prst="rect">
              <a:avLst/>
            </a:prstGeom>
          </p:spPr>
          <p:txBody>
            <a:bodyPr anchor="ctr" rtlCol="false" tIns="50800" lIns="50800" bIns="50800" rIns="50800"/>
            <a:lstStyle/>
            <a:p>
              <a:pPr algn="ctr">
                <a:lnSpc>
                  <a:spcPts val="2100"/>
                </a:lnSpc>
              </a:pPr>
            </a:p>
          </p:txBody>
        </p:sp>
      </p:grpSp>
      <p:grpSp>
        <p:nvGrpSpPr>
          <p:cNvPr name="Group 40" id="40"/>
          <p:cNvGrpSpPr/>
          <p:nvPr/>
        </p:nvGrpSpPr>
        <p:grpSpPr>
          <a:xfrm rot="5400000">
            <a:off x="552848" y="5486062"/>
            <a:ext cx="805355" cy="80535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43" id="43"/>
          <p:cNvSpPr txBox="true"/>
          <p:nvPr/>
        </p:nvSpPr>
        <p:spPr>
          <a:xfrm rot="0">
            <a:off x="1503060" y="5690961"/>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 'model__subsample': [0.4, 0.6, 0.8]</a:t>
            </a:r>
          </a:p>
          <a:p>
            <a:pPr algn="l">
              <a:lnSpc>
                <a:spcPts val="2572"/>
              </a:lnSpc>
            </a:pPr>
          </a:p>
        </p:txBody>
      </p:sp>
      <p:grpSp>
        <p:nvGrpSpPr>
          <p:cNvPr name="Group 44" id="44"/>
          <p:cNvGrpSpPr/>
          <p:nvPr/>
        </p:nvGrpSpPr>
        <p:grpSpPr>
          <a:xfrm rot="-10800000">
            <a:off x="552848" y="6404826"/>
            <a:ext cx="7466057" cy="781905"/>
            <a:chOff x="0" y="0"/>
            <a:chExt cx="1862577" cy="195064"/>
          </a:xfrm>
        </p:grpSpPr>
        <p:sp>
          <p:nvSpPr>
            <p:cNvPr name="Freeform 45" id="45"/>
            <p:cNvSpPr/>
            <p:nvPr/>
          </p:nvSpPr>
          <p:spPr>
            <a:xfrm flipH="false" flipV="false" rot="0">
              <a:off x="0" y="0"/>
              <a:ext cx="1862577" cy="195064"/>
            </a:xfrm>
            <a:custGeom>
              <a:avLst/>
              <a:gdLst/>
              <a:ahLst/>
              <a:cxnLst/>
              <a:rect r="r" b="b" t="t" l="l"/>
              <a:pathLst>
                <a:path h="195064" w="1862577">
                  <a:moveTo>
                    <a:pt x="97532" y="0"/>
                  </a:moveTo>
                  <a:lnTo>
                    <a:pt x="1765045" y="0"/>
                  </a:lnTo>
                  <a:cubicBezTo>
                    <a:pt x="1818911" y="0"/>
                    <a:pt x="1862577" y="43667"/>
                    <a:pt x="1862577" y="97532"/>
                  </a:cubicBezTo>
                  <a:lnTo>
                    <a:pt x="1862577" y="97532"/>
                  </a:lnTo>
                  <a:cubicBezTo>
                    <a:pt x="1862577" y="123399"/>
                    <a:pt x="1852302" y="148207"/>
                    <a:pt x="1834011" y="166498"/>
                  </a:cubicBezTo>
                  <a:cubicBezTo>
                    <a:pt x="1815720" y="184788"/>
                    <a:pt x="1790913" y="195064"/>
                    <a:pt x="1765045"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6" id="46"/>
            <p:cNvSpPr txBox="true"/>
            <p:nvPr/>
          </p:nvSpPr>
          <p:spPr>
            <a:xfrm>
              <a:off x="0" y="-47625"/>
              <a:ext cx="1862577" cy="242689"/>
            </a:xfrm>
            <a:prstGeom prst="rect">
              <a:avLst/>
            </a:prstGeom>
          </p:spPr>
          <p:txBody>
            <a:bodyPr anchor="ctr" rtlCol="false" tIns="50800" lIns="50800" bIns="50800" rIns="50800"/>
            <a:lstStyle/>
            <a:p>
              <a:pPr algn="ctr">
                <a:lnSpc>
                  <a:spcPts val="2100"/>
                </a:lnSpc>
              </a:pPr>
            </a:p>
          </p:txBody>
        </p:sp>
      </p:grpSp>
      <p:grpSp>
        <p:nvGrpSpPr>
          <p:cNvPr name="Group 47" id="47"/>
          <p:cNvGrpSpPr/>
          <p:nvPr/>
        </p:nvGrpSpPr>
        <p:grpSpPr>
          <a:xfrm rot="5400000">
            <a:off x="552848" y="6381376"/>
            <a:ext cx="805355" cy="805355"/>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49" id="4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50" id="50"/>
          <p:cNvSpPr txBox="true"/>
          <p:nvPr/>
        </p:nvSpPr>
        <p:spPr>
          <a:xfrm rot="0">
            <a:off x="1503060" y="6586275"/>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'model__colsample_bytree':  [0.4, 0.6, 0.8]</a:t>
            </a:r>
          </a:p>
          <a:p>
            <a:pPr algn="l">
              <a:lnSpc>
                <a:spcPts val="2572"/>
              </a:lnSpc>
            </a:pPr>
          </a:p>
        </p:txBody>
      </p:sp>
      <p:sp>
        <p:nvSpPr>
          <p:cNvPr name="TextBox 51" id="51"/>
          <p:cNvSpPr txBox="true"/>
          <p:nvPr/>
        </p:nvSpPr>
        <p:spPr>
          <a:xfrm rot="0">
            <a:off x="5739342" y="8707732"/>
            <a:ext cx="6443331" cy="505506"/>
          </a:xfrm>
          <a:prstGeom prst="rect">
            <a:avLst/>
          </a:prstGeom>
        </p:spPr>
        <p:txBody>
          <a:bodyPr anchor="t" rtlCol="false" tIns="0" lIns="0" bIns="0" rIns="0">
            <a:spAutoFit/>
          </a:bodyPr>
          <a:lstStyle/>
          <a:p>
            <a:pPr algn="l">
              <a:lnSpc>
                <a:spcPts val="3747"/>
              </a:lnSpc>
            </a:pPr>
            <a:r>
              <a:rPr lang="en-US" sz="3122" b="true">
                <a:solidFill>
                  <a:srgbClr val="613914"/>
                </a:solidFill>
                <a:latin typeface="Poppins Bold"/>
                <a:ea typeface="Poppins Bold"/>
                <a:cs typeface="Poppins Bold"/>
                <a:sym typeface="Poppins Bold"/>
              </a:rPr>
              <a:t>Hasil Evaluation Matrix (MAE):</a:t>
            </a:r>
          </a:p>
        </p:txBody>
      </p:sp>
      <p:grpSp>
        <p:nvGrpSpPr>
          <p:cNvPr name="Group 52" id="52"/>
          <p:cNvGrpSpPr/>
          <p:nvPr/>
        </p:nvGrpSpPr>
        <p:grpSpPr>
          <a:xfrm rot="-5400000">
            <a:off x="8212766" y="4371386"/>
            <a:ext cx="1244078" cy="1244078"/>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FF8500"/>
            </a:solidFill>
          </p:spPr>
        </p:sp>
        <p:sp>
          <p:nvSpPr>
            <p:cNvPr name="TextBox 54" id="54"/>
            <p:cNvSpPr txBox="true"/>
            <p:nvPr/>
          </p:nvSpPr>
          <p:spPr>
            <a:xfrm>
              <a:off x="203200" y="-47625"/>
              <a:ext cx="406400" cy="758825"/>
            </a:xfrm>
            <a:prstGeom prst="rect">
              <a:avLst/>
            </a:prstGeom>
          </p:spPr>
          <p:txBody>
            <a:bodyPr anchor="ctr" rtlCol="false" tIns="50800" lIns="50800" bIns="50800" rIns="50800"/>
            <a:lstStyle/>
            <a:p>
              <a:pPr algn="ctr">
                <a:lnSpc>
                  <a:spcPts val="3359"/>
                </a:lnSpc>
              </a:pPr>
            </a:p>
          </p:txBody>
        </p:sp>
      </p:grpSp>
      <p:grpSp>
        <p:nvGrpSpPr>
          <p:cNvPr name="Group 55" id="55"/>
          <p:cNvGrpSpPr/>
          <p:nvPr/>
        </p:nvGrpSpPr>
        <p:grpSpPr>
          <a:xfrm rot="-10800000">
            <a:off x="9883032" y="2898009"/>
            <a:ext cx="8098814" cy="781905"/>
            <a:chOff x="0" y="0"/>
            <a:chExt cx="2020433" cy="195064"/>
          </a:xfrm>
        </p:grpSpPr>
        <p:sp>
          <p:nvSpPr>
            <p:cNvPr name="Freeform 56" id="56"/>
            <p:cNvSpPr/>
            <p:nvPr/>
          </p:nvSpPr>
          <p:spPr>
            <a:xfrm flipH="false" flipV="false" rot="0">
              <a:off x="0" y="0"/>
              <a:ext cx="2020433" cy="195064"/>
            </a:xfrm>
            <a:custGeom>
              <a:avLst/>
              <a:gdLst/>
              <a:ahLst/>
              <a:cxnLst/>
              <a:rect r="r" b="b" t="t" l="l"/>
              <a:pathLst>
                <a:path h="195064" w="2020433">
                  <a:moveTo>
                    <a:pt x="95593" y="0"/>
                  </a:moveTo>
                  <a:lnTo>
                    <a:pt x="1924840" y="0"/>
                  </a:lnTo>
                  <a:cubicBezTo>
                    <a:pt x="1950193" y="0"/>
                    <a:pt x="1974507" y="10071"/>
                    <a:pt x="1992434" y="27999"/>
                  </a:cubicBezTo>
                  <a:cubicBezTo>
                    <a:pt x="2010362" y="45926"/>
                    <a:pt x="2020433" y="70240"/>
                    <a:pt x="2020433" y="95593"/>
                  </a:cubicBezTo>
                  <a:lnTo>
                    <a:pt x="2020433" y="99471"/>
                  </a:lnTo>
                  <a:cubicBezTo>
                    <a:pt x="2020433" y="124824"/>
                    <a:pt x="2010362" y="149138"/>
                    <a:pt x="1992434" y="167065"/>
                  </a:cubicBezTo>
                  <a:cubicBezTo>
                    <a:pt x="1974507" y="184993"/>
                    <a:pt x="1950193" y="195064"/>
                    <a:pt x="1924840" y="195064"/>
                  </a:cubicBezTo>
                  <a:lnTo>
                    <a:pt x="95593" y="195064"/>
                  </a:lnTo>
                  <a:cubicBezTo>
                    <a:pt x="42799" y="195064"/>
                    <a:pt x="0" y="152265"/>
                    <a:pt x="0" y="99471"/>
                  </a:cubicBezTo>
                  <a:lnTo>
                    <a:pt x="0" y="95593"/>
                  </a:lnTo>
                  <a:cubicBezTo>
                    <a:pt x="0" y="70240"/>
                    <a:pt x="10071" y="45926"/>
                    <a:pt x="27999" y="27999"/>
                  </a:cubicBezTo>
                  <a:cubicBezTo>
                    <a:pt x="45926" y="10071"/>
                    <a:pt x="70240" y="0"/>
                    <a:pt x="95593"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57" id="57"/>
            <p:cNvSpPr txBox="true"/>
            <p:nvPr/>
          </p:nvSpPr>
          <p:spPr>
            <a:xfrm>
              <a:off x="0" y="-47625"/>
              <a:ext cx="2020433" cy="242689"/>
            </a:xfrm>
            <a:prstGeom prst="rect">
              <a:avLst/>
            </a:prstGeom>
          </p:spPr>
          <p:txBody>
            <a:bodyPr anchor="ctr" rtlCol="false" tIns="50800" lIns="50800" bIns="50800" rIns="50800"/>
            <a:lstStyle/>
            <a:p>
              <a:pPr algn="ctr">
                <a:lnSpc>
                  <a:spcPts val="2100"/>
                </a:lnSpc>
              </a:pPr>
            </a:p>
          </p:txBody>
        </p:sp>
      </p:grpSp>
      <p:grpSp>
        <p:nvGrpSpPr>
          <p:cNvPr name="Group 58" id="58"/>
          <p:cNvGrpSpPr/>
          <p:nvPr/>
        </p:nvGrpSpPr>
        <p:grpSpPr>
          <a:xfrm rot="5400000">
            <a:off x="9883032" y="2874559"/>
            <a:ext cx="805355" cy="805355"/>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60" id="6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61" id="61"/>
          <p:cNvSpPr txBox="true"/>
          <p:nvPr/>
        </p:nvSpPr>
        <p:spPr>
          <a:xfrm rot="0">
            <a:off x="10833243" y="3079458"/>
            <a:ext cx="6538256" cy="341985"/>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'model__n_estimators': 100</a:t>
            </a:r>
          </a:p>
        </p:txBody>
      </p:sp>
      <p:grpSp>
        <p:nvGrpSpPr>
          <p:cNvPr name="Group 62" id="62"/>
          <p:cNvGrpSpPr/>
          <p:nvPr/>
        </p:nvGrpSpPr>
        <p:grpSpPr>
          <a:xfrm rot="-10800000">
            <a:off x="9883032" y="3767829"/>
            <a:ext cx="8098814" cy="781905"/>
            <a:chOff x="0" y="0"/>
            <a:chExt cx="2020433" cy="195064"/>
          </a:xfrm>
        </p:grpSpPr>
        <p:sp>
          <p:nvSpPr>
            <p:cNvPr name="Freeform 63" id="63"/>
            <p:cNvSpPr/>
            <p:nvPr/>
          </p:nvSpPr>
          <p:spPr>
            <a:xfrm flipH="false" flipV="false" rot="0">
              <a:off x="0" y="0"/>
              <a:ext cx="2020433" cy="195064"/>
            </a:xfrm>
            <a:custGeom>
              <a:avLst/>
              <a:gdLst/>
              <a:ahLst/>
              <a:cxnLst/>
              <a:rect r="r" b="b" t="t" l="l"/>
              <a:pathLst>
                <a:path h="195064" w="2020433">
                  <a:moveTo>
                    <a:pt x="95593" y="0"/>
                  </a:moveTo>
                  <a:lnTo>
                    <a:pt x="1924840" y="0"/>
                  </a:lnTo>
                  <a:cubicBezTo>
                    <a:pt x="1950193" y="0"/>
                    <a:pt x="1974507" y="10071"/>
                    <a:pt x="1992434" y="27999"/>
                  </a:cubicBezTo>
                  <a:cubicBezTo>
                    <a:pt x="2010362" y="45926"/>
                    <a:pt x="2020433" y="70240"/>
                    <a:pt x="2020433" y="95593"/>
                  </a:cubicBezTo>
                  <a:lnTo>
                    <a:pt x="2020433" y="99471"/>
                  </a:lnTo>
                  <a:cubicBezTo>
                    <a:pt x="2020433" y="124824"/>
                    <a:pt x="2010362" y="149138"/>
                    <a:pt x="1992434" y="167065"/>
                  </a:cubicBezTo>
                  <a:cubicBezTo>
                    <a:pt x="1974507" y="184993"/>
                    <a:pt x="1950193" y="195064"/>
                    <a:pt x="1924840" y="195064"/>
                  </a:cubicBezTo>
                  <a:lnTo>
                    <a:pt x="95593" y="195064"/>
                  </a:lnTo>
                  <a:cubicBezTo>
                    <a:pt x="42799" y="195064"/>
                    <a:pt x="0" y="152265"/>
                    <a:pt x="0" y="99471"/>
                  </a:cubicBezTo>
                  <a:lnTo>
                    <a:pt x="0" y="95593"/>
                  </a:lnTo>
                  <a:cubicBezTo>
                    <a:pt x="0" y="70240"/>
                    <a:pt x="10071" y="45926"/>
                    <a:pt x="27999" y="27999"/>
                  </a:cubicBezTo>
                  <a:cubicBezTo>
                    <a:pt x="45926" y="10071"/>
                    <a:pt x="70240" y="0"/>
                    <a:pt x="95593"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64" id="64"/>
            <p:cNvSpPr txBox="true"/>
            <p:nvPr/>
          </p:nvSpPr>
          <p:spPr>
            <a:xfrm>
              <a:off x="0" y="-47625"/>
              <a:ext cx="2020433" cy="242689"/>
            </a:xfrm>
            <a:prstGeom prst="rect">
              <a:avLst/>
            </a:prstGeom>
          </p:spPr>
          <p:txBody>
            <a:bodyPr anchor="ctr" rtlCol="false" tIns="50800" lIns="50800" bIns="50800" rIns="50800"/>
            <a:lstStyle/>
            <a:p>
              <a:pPr algn="ctr">
                <a:lnSpc>
                  <a:spcPts val="2100"/>
                </a:lnSpc>
              </a:pPr>
            </a:p>
          </p:txBody>
        </p:sp>
      </p:grpSp>
      <p:grpSp>
        <p:nvGrpSpPr>
          <p:cNvPr name="Group 65" id="65"/>
          <p:cNvGrpSpPr/>
          <p:nvPr/>
        </p:nvGrpSpPr>
        <p:grpSpPr>
          <a:xfrm rot="5400000">
            <a:off x="9883032" y="3744378"/>
            <a:ext cx="805355" cy="805355"/>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67" id="6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68" id="68"/>
          <p:cNvSpPr txBox="true"/>
          <p:nvPr/>
        </p:nvSpPr>
        <p:spPr>
          <a:xfrm rot="0">
            <a:off x="10833243" y="3949278"/>
            <a:ext cx="6538256" cy="34290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Bold"/>
                <a:ea typeface="Poppins Bold"/>
                <a:cs typeface="Poppins Bold"/>
                <a:sym typeface="Poppins Bold"/>
              </a:rPr>
              <a:t>'model__learning_rate': 0.1</a:t>
            </a:r>
          </a:p>
        </p:txBody>
      </p:sp>
      <p:grpSp>
        <p:nvGrpSpPr>
          <p:cNvPr name="Group 69" id="69"/>
          <p:cNvGrpSpPr/>
          <p:nvPr/>
        </p:nvGrpSpPr>
        <p:grpSpPr>
          <a:xfrm rot="-10800000">
            <a:off x="9905442" y="4637648"/>
            <a:ext cx="8076404" cy="781905"/>
            <a:chOff x="0" y="0"/>
            <a:chExt cx="2014842" cy="195064"/>
          </a:xfrm>
        </p:grpSpPr>
        <p:sp>
          <p:nvSpPr>
            <p:cNvPr name="Freeform 70" id="70"/>
            <p:cNvSpPr/>
            <p:nvPr/>
          </p:nvSpPr>
          <p:spPr>
            <a:xfrm flipH="false" flipV="false" rot="0">
              <a:off x="0" y="0"/>
              <a:ext cx="2014842" cy="195064"/>
            </a:xfrm>
            <a:custGeom>
              <a:avLst/>
              <a:gdLst/>
              <a:ahLst/>
              <a:cxnLst/>
              <a:rect r="r" b="b" t="t" l="l"/>
              <a:pathLst>
                <a:path h="195064" w="2014842">
                  <a:moveTo>
                    <a:pt x="95859" y="0"/>
                  </a:moveTo>
                  <a:lnTo>
                    <a:pt x="1918984" y="0"/>
                  </a:lnTo>
                  <a:cubicBezTo>
                    <a:pt x="1944407" y="0"/>
                    <a:pt x="1968789" y="10099"/>
                    <a:pt x="1986766" y="28076"/>
                  </a:cubicBezTo>
                  <a:cubicBezTo>
                    <a:pt x="2004743" y="46053"/>
                    <a:pt x="2014842" y="70435"/>
                    <a:pt x="2014842" y="95859"/>
                  </a:cubicBezTo>
                  <a:lnTo>
                    <a:pt x="2014842" y="99205"/>
                  </a:lnTo>
                  <a:cubicBezTo>
                    <a:pt x="2014842" y="152147"/>
                    <a:pt x="1971925" y="195064"/>
                    <a:pt x="1918984" y="195064"/>
                  </a:cubicBezTo>
                  <a:lnTo>
                    <a:pt x="95859" y="195064"/>
                  </a:lnTo>
                  <a:cubicBezTo>
                    <a:pt x="42917" y="195064"/>
                    <a:pt x="0" y="152147"/>
                    <a:pt x="0" y="99205"/>
                  </a:cubicBezTo>
                  <a:lnTo>
                    <a:pt x="0" y="95859"/>
                  </a:lnTo>
                  <a:cubicBezTo>
                    <a:pt x="0" y="42917"/>
                    <a:pt x="42917" y="0"/>
                    <a:pt x="95859"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1" id="71"/>
            <p:cNvSpPr txBox="true"/>
            <p:nvPr/>
          </p:nvSpPr>
          <p:spPr>
            <a:xfrm>
              <a:off x="0" y="-47625"/>
              <a:ext cx="2014842" cy="242689"/>
            </a:xfrm>
            <a:prstGeom prst="rect">
              <a:avLst/>
            </a:prstGeom>
          </p:spPr>
          <p:txBody>
            <a:bodyPr anchor="ctr" rtlCol="false" tIns="50800" lIns="50800" bIns="50800" rIns="50800"/>
            <a:lstStyle/>
            <a:p>
              <a:pPr algn="ctr">
                <a:lnSpc>
                  <a:spcPts val="2100"/>
                </a:lnSpc>
              </a:pPr>
            </a:p>
          </p:txBody>
        </p:sp>
      </p:grpSp>
      <p:grpSp>
        <p:nvGrpSpPr>
          <p:cNvPr name="Group 72" id="72"/>
          <p:cNvGrpSpPr/>
          <p:nvPr/>
        </p:nvGrpSpPr>
        <p:grpSpPr>
          <a:xfrm rot="5400000">
            <a:off x="9905442" y="4614198"/>
            <a:ext cx="805355" cy="805355"/>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74" id="7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75" id="75"/>
          <p:cNvSpPr txBox="true"/>
          <p:nvPr/>
        </p:nvSpPr>
        <p:spPr>
          <a:xfrm rot="0">
            <a:off x="10855653" y="4819097"/>
            <a:ext cx="6538256" cy="341985"/>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 'model__max_depth': 3</a:t>
            </a:r>
          </a:p>
        </p:txBody>
      </p:sp>
      <p:grpSp>
        <p:nvGrpSpPr>
          <p:cNvPr name="Group 76" id="76"/>
          <p:cNvGrpSpPr/>
          <p:nvPr/>
        </p:nvGrpSpPr>
        <p:grpSpPr>
          <a:xfrm rot="-10800000">
            <a:off x="9905442" y="5532962"/>
            <a:ext cx="8076404" cy="781905"/>
            <a:chOff x="0" y="0"/>
            <a:chExt cx="2014842" cy="195064"/>
          </a:xfrm>
        </p:grpSpPr>
        <p:sp>
          <p:nvSpPr>
            <p:cNvPr name="Freeform 77" id="77"/>
            <p:cNvSpPr/>
            <p:nvPr/>
          </p:nvSpPr>
          <p:spPr>
            <a:xfrm flipH="false" flipV="false" rot="0">
              <a:off x="0" y="0"/>
              <a:ext cx="2014842" cy="195064"/>
            </a:xfrm>
            <a:custGeom>
              <a:avLst/>
              <a:gdLst/>
              <a:ahLst/>
              <a:cxnLst/>
              <a:rect r="r" b="b" t="t" l="l"/>
              <a:pathLst>
                <a:path h="195064" w="2014842">
                  <a:moveTo>
                    <a:pt x="95859" y="0"/>
                  </a:moveTo>
                  <a:lnTo>
                    <a:pt x="1918984" y="0"/>
                  </a:lnTo>
                  <a:cubicBezTo>
                    <a:pt x="1944407" y="0"/>
                    <a:pt x="1968789" y="10099"/>
                    <a:pt x="1986766" y="28076"/>
                  </a:cubicBezTo>
                  <a:cubicBezTo>
                    <a:pt x="2004743" y="46053"/>
                    <a:pt x="2014842" y="70435"/>
                    <a:pt x="2014842" y="95859"/>
                  </a:cubicBezTo>
                  <a:lnTo>
                    <a:pt x="2014842" y="99205"/>
                  </a:lnTo>
                  <a:cubicBezTo>
                    <a:pt x="2014842" y="152147"/>
                    <a:pt x="1971925" y="195064"/>
                    <a:pt x="1918984" y="195064"/>
                  </a:cubicBezTo>
                  <a:lnTo>
                    <a:pt x="95859" y="195064"/>
                  </a:lnTo>
                  <a:cubicBezTo>
                    <a:pt x="42917" y="195064"/>
                    <a:pt x="0" y="152147"/>
                    <a:pt x="0" y="99205"/>
                  </a:cubicBezTo>
                  <a:lnTo>
                    <a:pt x="0" y="95859"/>
                  </a:lnTo>
                  <a:cubicBezTo>
                    <a:pt x="0" y="42917"/>
                    <a:pt x="42917" y="0"/>
                    <a:pt x="95859"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8" id="78"/>
            <p:cNvSpPr txBox="true"/>
            <p:nvPr/>
          </p:nvSpPr>
          <p:spPr>
            <a:xfrm>
              <a:off x="0" y="-47625"/>
              <a:ext cx="2014842" cy="242689"/>
            </a:xfrm>
            <a:prstGeom prst="rect">
              <a:avLst/>
            </a:prstGeom>
          </p:spPr>
          <p:txBody>
            <a:bodyPr anchor="ctr" rtlCol="false" tIns="50800" lIns="50800" bIns="50800" rIns="50800"/>
            <a:lstStyle/>
            <a:p>
              <a:pPr algn="ctr">
                <a:lnSpc>
                  <a:spcPts val="2100"/>
                </a:lnSpc>
              </a:pPr>
            </a:p>
          </p:txBody>
        </p:sp>
      </p:grpSp>
      <p:grpSp>
        <p:nvGrpSpPr>
          <p:cNvPr name="Group 79" id="79"/>
          <p:cNvGrpSpPr/>
          <p:nvPr/>
        </p:nvGrpSpPr>
        <p:grpSpPr>
          <a:xfrm rot="5400000">
            <a:off x="9905442" y="5509512"/>
            <a:ext cx="805355" cy="80535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81" id="8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82" id="82"/>
          <p:cNvSpPr txBox="true"/>
          <p:nvPr/>
        </p:nvSpPr>
        <p:spPr>
          <a:xfrm rot="0">
            <a:off x="10855653" y="5714411"/>
            <a:ext cx="6538256" cy="341985"/>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'model__subsample': 0.8</a:t>
            </a:r>
          </a:p>
        </p:txBody>
      </p:sp>
      <p:grpSp>
        <p:nvGrpSpPr>
          <p:cNvPr name="Group 83" id="83"/>
          <p:cNvGrpSpPr/>
          <p:nvPr/>
        </p:nvGrpSpPr>
        <p:grpSpPr>
          <a:xfrm rot="-10800000">
            <a:off x="9905442" y="6428276"/>
            <a:ext cx="8076404" cy="781905"/>
            <a:chOff x="0" y="0"/>
            <a:chExt cx="2014842" cy="195064"/>
          </a:xfrm>
        </p:grpSpPr>
        <p:sp>
          <p:nvSpPr>
            <p:cNvPr name="Freeform 84" id="84"/>
            <p:cNvSpPr/>
            <p:nvPr/>
          </p:nvSpPr>
          <p:spPr>
            <a:xfrm flipH="false" flipV="false" rot="0">
              <a:off x="0" y="0"/>
              <a:ext cx="2014842" cy="195064"/>
            </a:xfrm>
            <a:custGeom>
              <a:avLst/>
              <a:gdLst/>
              <a:ahLst/>
              <a:cxnLst/>
              <a:rect r="r" b="b" t="t" l="l"/>
              <a:pathLst>
                <a:path h="195064" w="2014842">
                  <a:moveTo>
                    <a:pt x="95859" y="0"/>
                  </a:moveTo>
                  <a:lnTo>
                    <a:pt x="1918984" y="0"/>
                  </a:lnTo>
                  <a:cubicBezTo>
                    <a:pt x="1944407" y="0"/>
                    <a:pt x="1968789" y="10099"/>
                    <a:pt x="1986766" y="28076"/>
                  </a:cubicBezTo>
                  <a:cubicBezTo>
                    <a:pt x="2004743" y="46053"/>
                    <a:pt x="2014842" y="70435"/>
                    <a:pt x="2014842" y="95859"/>
                  </a:cubicBezTo>
                  <a:lnTo>
                    <a:pt x="2014842" y="99205"/>
                  </a:lnTo>
                  <a:cubicBezTo>
                    <a:pt x="2014842" y="152147"/>
                    <a:pt x="1971925" y="195064"/>
                    <a:pt x="1918984" y="195064"/>
                  </a:cubicBezTo>
                  <a:lnTo>
                    <a:pt x="95859" y="195064"/>
                  </a:lnTo>
                  <a:cubicBezTo>
                    <a:pt x="42917" y="195064"/>
                    <a:pt x="0" y="152147"/>
                    <a:pt x="0" y="99205"/>
                  </a:cubicBezTo>
                  <a:lnTo>
                    <a:pt x="0" y="95859"/>
                  </a:lnTo>
                  <a:cubicBezTo>
                    <a:pt x="0" y="42917"/>
                    <a:pt x="42917" y="0"/>
                    <a:pt x="95859"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85" id="85"/>
            <p:cNvSpPr txBox="true"/>
            <p:nvPr/>
          </p:nvSpPr>
          <p:spPr>
            <a:xfrm>
              <a:off x="0" y="-47625"/>
              <a:ext cx="2014842" cy="242689"/>
            </a:xfrm>
            <a:prstGeom prst="rect">
              <a:avLst/>
            </a:prstGeom>
          </p:spPr>
          <p:txBody>
            <a:bodyPr anchor="ctr" rtlCol="false" tIns="50800" lIns="50800" bIns="50800" rIns="50800"/>
            <a:lstStyle/>
            <a:p>
              <a:pPr algn="ctr">
                <a:lnSpc>
                  <a:spcPts val="2100"/>
                </a:lnSpc>
              </a:pPr>
            </a:p>
          </p:txBody>
        </p:sp>
      </p:grpSp>
      <p:grpSp>
        <p:nvGrpSpPr>
          <p:cNvPr name="Group 86" id="86"/>
          <p:cNvGrpSpPr/>
          <p:nvPr/>
        </p:nvGrpSpPr>
        <p:grpSpPr>
          <a:xfrm rot="5400000">
            <a:off x="9905442" y="6404826"/>
            <a:ext cx="805355" cy="805355"/>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88" id="8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89" id="89"/>
          <p:cNvSpPr txBox="true"/>
          <p:nvPr/>
        </p:nvSpPr>
        <p:spPr>
          <a:xfrm rot="0">
            <a:off x="10855653" y="6609725"/>
            <a:ext cx="7432347" cy="341985"/>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'model__colsample_bytree': 0.8</a:t>
            </a:r>
          </a:p>
        </p:txBody>
      </p:sp>
      <p:sp>
        <p:nvSpPr>
          <p:cNvPr name="TextBox 90" id="90"/>
          <p:cNvSpPr txBox="true"/>
          <p:nvPr/>
        </p:nvSpPr>
        <p:spPr>
          <a:xfrm rot="0">
            <a:off x="9921678" y="2207809"/>
            <a:ext cx="5208903" cy="552450"/>
          </a:xfrm>
          <a:prstGeom prst="rect">
            <a:avLst/>
          </a:prstGeom>
        </p:spPr>
        <p:txBody>
          <a:bodyPr anchor="t" rtlCol="false" tIns="0" lIns="0" bIns="0" rIns="0">
            <a:spAutoFit/>
          </a:bodyPr>
          <a:lstStyle/>
          <a:p>
            <a:pPr algn="l">
              <a:lnSpc>
                <a:spcPts val="4199"/>
              </a:lnSpc>
            </a:pPr>
            <a:r>
              <a:rPr lang="en-US" sz="3499" b="true">
                <a:solidFill>
                  <a:srgbClr val="613914"/>
                </a:solidFill>
                <a:latin typeface="Poppins Bold"/>
                <a:ea typeface="Poppins Bold"/>
                <a:cs typeface="Poppins Bold"/>
                <a:sym typeface="Poppins Bold"/>
              </a:rPr>
              <a:t>Parameter Terbaik</a:t>
            </a:r>
          </a:p>
        </p:txBody>
      </p:sp>
      <p:sp>
        <p:nvSpPr>
          <p:cNvPr name="TextBox 91" id="91"/>
          <p:cNvSpPr txBox="true"/>
          <p:nvPr/>
        </p:nvSpPr>
        <p:spPr>
          <a:xfrm rot="0">
            <a:off x="7774997" y="9260863"/>
            <a:ext cx="2108034" cy="509905"/>
          </a:xfrm>
          <a:prstGeom prst="rect">
            <a:avLst/>
          </a:prstGeom>
        </p:spPr>
        <p:txBody>
          <a:bodyPr anchor="t" rtlCol="false" tIns="0" lIns="0" bIns="0" rIns="0">
            <a:spAutoFit/>
          </a:bodyPr>
          <a:lstStyle/>
          <a:p>
            <a:pPr algn="just">
              <a:lnSpc>
                <a:spcPts val="3919"/>
              </a:lnSpc>
            </a:pPr>
            <a:r>
              <a:rPr lang="en-US" b="true" sz="2799">
                <a:solidFill>
                  <a:srgbClr val="0D0D0D"/>
                </a:solidFill>
                <a:latin typeface="Poppins Bold"/>
                <a:ea typeface="Poppins Bold"/>
                <a:cs typeface="Poppins Bold"/>
                <a:sym typeface="Poppins Bold"/>
              </a:rPr>
              <a:t>1244.915</a:t>
            </a:r>
          </a:p>
        </p:txBody>
      </p:sp>
      <p:grpSp>
        <p:nvGrpSpPr>
          <p:cNvPr name="Group 92" id="92"/>
          <p:cNvGrpSpPr/>
          <p:nvPr/>
        </p:nvGrpSpPr>
        <p:grpSpPr>
          <a:xfrm rot="-10800000">
            <a:off x="552848" y="7287429"/>
            <a:ext cx="7466057" cy="781905"/>
            <a:chOff x="0" y="0"/>
            <a:chExt cx="1862577" cy="195064"/>
          </a:xfrm>
        </p:grpSpPr>
        <p:sp>
          <p:nvSpPr>
            <p:cNvPr name="Freeform 93" id="93"/>
            <p:cNvSpPr/>
            <p:nvPr/>
          </p:nvSpPr>
          <p:spPr>
            <a:xfrm flipH="false" flipV="false" rot="0">
              <a:off x="0" y="0"/>
              <a:ext cx="1862577" cy="195064"/>
            </a:xfrm>
            <a:custGeom>
              <a:avLst/>
              <a:gdLst/>
              <a:ahLst/>
              <a:cxnLst/>
              <a:rect r="r" b="b" t="t" l="l"/>
              <a:pathLst>
                <a:path h="195064" w="1862577">
                  <a:moveTo>
                    <a:pt x="97532" y="0"/>
                  </a:moveTo>
                  <a:lnTo>
                    <a:pt x="1765045" y="0"/>
                  </a:lnTo>
                  <a:cubicBezTo>
                    <a:pt x="1818911" y="0"/>
                    <a:pt x="1862577" y="43667"/>
                    <a:pt x="1862577" y="97532"/>
                  </a:cubicBezTo>
                  <a:lnTo>
                    <a:pt x="1862577" y="97532"/>
                  </a:lnTo>
                  <a:cubicBezTo>
                    <a:pt x="1862577" y="123399"/>
                    <a:pt x="1852302" y="148207"/>
                    <a:pt x="1834011" y="166498"/>
                  </a:cubicBezTo>
                  <a:cubicBezTo>
                    <a:pt x="1815720" y="184788"/>
                    <a:pt x="1790913" y="195064"/>
                    <a:pt x="1765045" y="195064"/>
                  </a:cubicBezTo>
                  <a:lnTo>
                    <a:pt x="97532" y="195064"/>
                  </a:lnTo>
                  <a:cubicBezTo>
                    <a:pt x="43667" y="195064"/>
                    <a:pt x="0" y="151397"/>
                    <a:pt x="0" y="97532"/>
                  </a:cubicBezTo>
                  <a:lnTo>
                    <a:pt x="0" y="97532"/>
                  </a:lnTo>
                  <a:cubicBezTo>
                    <a:pt x="0" y="43667"/>
                    <a:pt x="43667" y="0"/>
                    <a:pt x="97532"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94" id="94"/>
            <p:cNvSpPr txBox="true"/>
            <p:nvPr/>
          </p:nvSpPr>
          <p:spPr>
            <a:xfrm>
              <a:off x="0" y="-47625"/>
              <a:ext cx="1862577" cy="242689"/>
            </a:xfrm>
            <a:prstGeom prst="rect">
              <a:avLst/>
            </a:prstGeom>
          </p:spPr>
          <p:txBody>
            <a:bodyPr anchor="ctr" rtlCol="false" tIns="50800" lIns="50800" bIns="50800" rIns="50800"/>
            <a:lstStyle/>
            <a:p>
              <a:pPr algn="ctr">
                <a:lnSpc>
                  <a:spcPts val="2100"/>
                </a:lnSpc>
              </a:pPr>
            </a:p>
          </p:txBody>
        </p:sp>
      </p:grpSp>
      <p:grpSp>
        <p:nvGrpSpPr>
          <p:cNvPr name="Group 95" id="95"/>
          <p:cNvGrpSpPr/>
          <p:nvPr/>
        </p:nvGrpSpPr>
        <p:grpSpPr>
          <a:xfrm rot="5400000">
            <a:off x="552848" y="7263979"/>
            <a:ext cx="805355" cy="805355"/>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97" id="9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98" id="98"/>
          <p:cNvSpPr txBox="true"/>
          <p:nvPr/>
        </p:nvSpPr>
        <p:spPr>
          <a:xfrm rot="0">
            <a:off x="1503060" y="7468878"/>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'model__min_child_weight': [3, 5, 7]</a:t>
            </a:r>
          </a:p>
          <a:p>
            <a:pPr algn="l">
              <a:lnSpc>
                <a:spcPts val="2572"/>
              </a:lnSpc>
            </a:pPr>
          </a:p>
        </p:txBody>
      </p:sp>
      <p:grpSp>
        <p:nvGrpSpPr>
          <p:cNvPr name="Group 99" id="99"/>
          <p:cNvGrpSpPr/>
          <p:nvPr/>
        </p:nvGrpSpPr>
        <p:grpSpPr>
          <a:xfrm rot="-10800000">
            <a:off x="9905442" y="7310879"/>
            <a:ext cx="8076404" cy="781905"/>
            <a:chOff x="0" y="0"/>
            <a:chExt cx="2014842" cy="195064"/>
          </a:xfrm>
        </p:grpSpPr>
        <p:sp>
          <p:nvSpPr>
            <p:cNvPr name="Freeform 100" id="100"/>
            <p:cNvSpPr/>
            <p:nvPr/>
          </p:nvSpPr>
          <p:spPr>
            <a:xfrm flipH="false" flipV="false" rot="0">
              <a:off x="0" y="0"/>
              <a:ext cx="2014842" cy="195064"/>
            </a:xfrm>
            <a:custGeom>
              <a:avLst/>
              <a:gdLst/>
              <a:ahLst/>
              <a:cxnLst/>
              <a:rect r="r" b="b" t="t" l="l"/>
              <a:pathLst>
                <a:path h="195064" w="2014842">
                  <a:moveTo>
                    <a:pt x="95859" y="0"/>
                  </a:moveTo>
                  <a:lnTo>
                    <a:pt x="1918984" y="0"/>
                  </a:lnTo>
                  <a:cubicBezTo>
                    <a:pt x="1944407" y="0"/>
                    <a:pt x="1968789" y="10099"/>
                    <a:pt x="1986766" y="28076"/>
                  </a:cubicBezTo>
                  <a:cubicBezTo>
                    <a:pt x="2004743" y="46053"/>
                    <a:pt x="2014842" y="70435"/>
                    <a:pt x="2014842" y="95859"/>
                  </a:cubicBezTo>
                  <a:lnTo>
                    <a:pt x="2014842" y="99205"/>
                  </a:lnTo>
                  <a:cubicBezTo>
                    <a:pt x="2014842" y="152147"/>
                    <a:pt x="1971925" y="195064"/>
                    <a:pt x="1918984" y="195064"/>
                  </a:cubicBezTo>
                  <a:lnTo>
                    <a:pt x="95859" y="195064"/>
                  </a:lnTo>
                  <a:cubicBezTo>
                    <a:pt x="42917" y="195064"/>
                    <a:pt x="0" y="152147"/>
                    <a:pt x="0" y="99205"/>
                  </a:cubicBezTo>
                  <a:lnTo>
                    <a:pt x="0" y="95859"/>
                  </a:lnTo>
                  <a:cubicBezTo>
                    <a:pt x="0" y="42917"/>
                    <a:pt x="42917" y="0"/>
                    <a:pt x="95859"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01" id="101"/>
            <p:cNvSpPr txBox="true"/>
            <p:nvPr/>
          </p:nvSpPr>
          <p:spPr>
            <a:xfrm>
              <a:off x="0" y="-47625"/>
              <a:ext cx="2014842" cy="242689"/>
            </a:xfrm>
            <a:prstGeom prst="rect">
              <a:avLst/>
            </a:prstGeom>
          </p:spPr>
          <p:txBody>
            <a:bodyPr anchor="ctr" rtlCol="false" tIns="50800" lIns="50800" bIns="50800" rIns="50800"/>
            <a:lstStyle/>
            <a:p>
              <a:pPr algn="ctr">
                <a:lnSpc>
                  <a:spcPts val="2100"/>
                </a:lnSpc>
              </a:pPr>
            </a:p>
          </p:txBody>
        </p:sp>
      </p:grpSp>
      <p:grpSp>
        <p:nvGrpSpPr>
          <p:cNvPr name="Group 102" id="102"/>
          <p:cNvGrpSpPr/>
          <p:nvPr/>
        </p:nvGrpSpPr>
        <p:grpSpPr>
          <a:xfrm rot="5400000">
            <a:off x="9905442" y="7287429"/>
            <a:ext cx="805355" cy="805355"/>
            <a:chOff x="0" y="0"/>
            <a:chExt cx="812800" cy="812800"/>
          </a:xfrm>
        </p:grpSpPr>
        <p:sp>
          <p:nvSpPr>
            <p:cNvPr name="Freeform 103" id="10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4" id="10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05" id="105"/>
          <p:cNvSpPr txBox="true"/>
          <p:nvPr/>
        </p:nvSpPr>
        <p:spPr>
          <a:xfrm rot="0">
            <a:off x="10855653" y="7492328"/>
            <a:ext cx="6538256" cy="664920"/>
          </a:xfrm>
          <a:prstGeom prst="rect">
            <a:avLst/>
          </a:prstGeom>
        </p:spPr>
        <p:txBody>
          <a:bodyPr anchor="t" rtlCol="false" tIns="0" lIns="0" bIns="0" rIns="0">
            <a:spAutoFit/>
          </a:bodyPr>
          <a:lstStyle/>
          <a:p>
            <a:pPr algn="l">
              <a:lnSpc>
                <a:spcPts val="2572"/>
              </a:lnSpc>
            </a:pPr>
            <a:r>
              <a:rPr lang="en-US" sz="2144" b="true">
                <a:solidFill>
                  <a:srgbClr val="FFFFFF"/>
                </a:solidFill>
                <a:latin typeface="Poppins Semi-Bold"/>
                <a:ea typeface="Poppins Semi-Bold"/>
                <a:cs typeface="Poppins Semi-Bold"/>
                <a:sym typeface="Poppins Semi-Bold"/>
              </a:rPr>
              <a:t> 'model__min_child_weight': 7</a:t>
            </a:r>
          </a:p>
          <a:p>
            <a:pPr algn="l">
              <a:lnSpc>
                <a:spcPts val="2572"/>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614201"/>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614201"/>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PERBANDINGAN HASIL</a:t>
            </a:r>
          </a:p>
        </p:txBody>
      </p:sp>
      <p:graphicFrame>
        <p:nvGraphicFramePr>
          <p:cNvPr name="Object 15" id="15"/>
          <p:cNvGraphicFramePr/>
          <p:nvPr/>
        </p:nvGraphicFramePr>
        <p:xfrm>
          <a:off x="3558747" y="3943723"/>
          <a:ext cx="11571834" cy="5746354"/>
        </p:xfrm>
        <a:graphic>
          <a:graphicData uri="http://schemas.openxmlformats.org/presentationml/2006/ole">
            <p:oleObj imgW="13881100" imgH="80518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16" id="16"/>
          <p:cNvSpPr txBox="true"/>
          <p:nvPr/>
        </p:nvSpPr>
        <p:spPr>
          <a:xfrm rot="0">
            <a:off x="530438" y="1914898"/>
            <a:ext cx="17757562" cy="1562100"/>
          </a:xfrm>
          <a:prstGeom prst="rect">
            <a:avLst/>
          </a:prstGeom>
        </p:spPr>
        <p:txBody>
          <a:bodyPr anchor="t" rtlCol="false" tIns="0" lIns="0" bIns="0" rIns="0">
            <a:spAutoFit/>
          </a:bodyPr>
          <a:lstStyle/>
          <a:p>
            <a:pPr algn="ctr">
              <a:lnSpc>
                <a:spcPts val="6299"/>
              </a:lnSpc>
              <a:spcBef>
                <a:spcPct val="0"/>
              </a:spcBef>
            </a:pPr>
            <a:r>
              <a:rPr lang="en-US" b="true" sz="4500">
                <a:solidFill>
                  <a:srgbClr val="492709"/>
                </a:solidFill>
                <a:latin typeface="Open Sauce Bold"/>
                <a:ea typeface="Open Sauce Bold"/>
                <a:cs typeface="Open Sauce Bold"/>
                <a:sym typeface="Open Sauce Bold"/>
              </a:rPr>
              <a:t>XGBoost Sebelum Dituning Memiliki Nilai MAE Lebih Baik Dibandingkan Setelah Tuning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614201"/>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614201"/>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Freeform 14" id="14"/>
          <p:cNvSpPr/>
          <p:nvPr/>
        </p:nvSpPr>
        <p:spPr>
          <a:xfrm flipH="false" flipV="false" rot="0">
            <a:off x="2539521" y="1793295"/>
            <a:ext cx="13208957" cy="6700410"/>
          </a:xfrm>
          <a:custGeom>
            <a:avLst/>
            <a:gdLst/>
            <a:ahLst/>
            <a:cxnLst/>
            <a:rect r="r" b="b" t="t" l="l"/>
            <a:pathLst>
              <a:path h="6700410" w="13208957">
                <a:moveTo>
                  <a:pt x="0" y="0"/>
                </a:moveTo>
                <a:lnTo>
                  <a:pt x="13208958" y="0"/>
                </a:lnTo>
                <a:lnTo>
                  <a:pt x="13208958" y="6700410"/>
                </a:lnTo>
                <a:lnTo>
                  <a:pt x="0" y="6700410"/>
                </a:lnTo>
                <a:lnTo>
                  <a:pt x="0" y="0"/>
                </a:lnTo>
                <a:close/>
              </a:path>
            </a:pathLst>
          </a:custGeom>
          <a:blipFill>
            <a:blip r:embed="rId2"/>
            <a:stretch>
              <a:fillRect l="0" t="0" r="0" b="0"/>
            </a:stretch>
          </a:blipFill>
        </p:spPr>
      </p:sp>
      <p:sp>
        <p:nvSpPr>
          <p:cNvPr name="TextBox 15" id="15"/>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FITUR PENTING</a:t>
            </a:r>
          </a:p>
        </p:txBody>
      </p:sp>
      <p:sp>
        <p:nvSpPr>
          <p:cNvPr name="AutoShape 16" id="16"/>
          <p:cNvSpPr/>
          <p:nvPr/>
        </p:nvSpPr>
        <p:spPr>
          <a:xfrm flipH="true">
            <a:off x="1729038" y="2174042"/>
            <a:ext cx="2713917" cy="6838083"/>
          </a:xfrm>
          <a:prstGeom prst="line">
            <a:avLst/>
          </a:prstGeom>
          <a:ln cap="flat" w="76200">
            <a:solidFill>
              <a:srgbClr val="FFC400"/>
            </a:solidFill>
            <a:prstDash val="solid"/>
            <a:headEnd type="none" len="sm" w="sm"/>
            <a:tailEnd type="triangle" len="med" w="lg"/>
          </a:ln>
        </p:spPr>
      </p:sp>
      <p:sp>
        <p:nvSpPr>
          <p:cNvPr name="TextBox 17" id="17"/>
          <p:cNvSpPr txBox="true"/>
          <p:nvPr/>
        </p:nvSpPr>
        <p:spPr>
          <a:xfrm rot="0">
            <a:off x="2143537" y="8905875"/>
            <a:ext cx="14019441" cy="352425"/>
          </a:xfrm>
          <a:prstGeom prst="rect">
            <a:avLst/>
          </a:prstGeom>
        </p:spPr>
        <p:txBody>
          <a:bodyPr anchor="t" rtlCol="false" tIns="0" lIns="0" bIns="0" rIns="0">
            <a:spAutoFit/>
          </a:bodyPr>
          <a:lstStyle/>
          <a:p>
            <a:pPr algn="l">
              <a:lnSpc>
                <a:spcPts val="2639"/>
              </a:lnSpc>
            </a:pPr>
            <a:r>
              <a:rPr lang="en-US" sz="2199">
                <a:solidFill>
                  <a:srgbClr val="000000"/>
                </a:solidFill>
                <a:latin typeface="Poppins"/>
                <a:ea typeface="Poppins"/>
                <a:cs typeface="Poppins"/>
                <a:sym typeface="Poppins"/>
              </a:rPr>
              <a:t>Fitur yang mempengaruhi CLV paling besar adalah Number of Policies (Jumlah Asuransi)</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614201"/>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614201"/>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Freeform 14" id="14"/>
          <p:cNvSpPr/>
          <p:nvPr/>
        </p:nvSpPr>
        <p:spPr>
          <a:xfrm flipH="false" flipV="false" rot="0">
            <a:off x="4400284" y="2677355"/>
            <a:ext cx="9635218" cy="6853108"/>
          </a:xfrm>
          <a:custGeom>
            <a:avLst/>
            <a:gdLst/>
            <a:ahLst/>
            <a:cxnLst/>
            <a:rect r="r" b="b" t="t" l="l"/>
            <a:pathLst>
              <a:path h="6853108" w="9635218">
                <a:moveTo>
                  <a:pt x="0" y="0"/>
                </a:moveTo>
                <a:lnTo>
                  <a:pt x="9635219" y="0"/>
                </a:lnTo>
                <a:lnTo>
                  <a:pt x="9635219" y="6853108"/>
                </a:lnTo>
                <a:lnTo>
                  <a:pt x="0" y="6853108"/>
                </a:lnTo>
                <a:lnTo>
                  <a:pt x="0" y="0"/>
                </a:lnTo>
                <a:close/>
              </a:path>
            </a:pathLst>
          </a:custGeom>
          <a:blipFill>
            <a:blip r:embed="rId2"/>
            <a:stretch>
              <a:fillRect l="0" t="0" r="0" b="0"/>
            </a:stretch>
          </a:blipFill>
        </p:spPr>
      </p:sp>
      <p:sp>
        <p:nvSpPr>
          <p:cNvPr name="TextBox 15" id="15"/>
          <p:cNvSpPr txBox="true"/>
          <p:nvPr/>
        </p:nvSpPr>
        <p:spPr>
          <a:xfrm rot="0">
            <a:off x="530438" y="411163"/>
            <a:ext cx="17757562" cy="2263775"/>
          </a:xfrm>
          <a:prstGeom prst="rect">
            <a:avLst/>
          </a:prstGeom>
        </p:spPr>
        <p:txBody>
          <a:bodyPr anchor="t" rtlCol="false" tIns="0" lIns="0" bIns="0" rIns="0">
            <a:spAutoFit/>
          </a:bodyPr>
          <a:lstStyle/>
          <a:p>
            <a:pPr algn="ctr">
              <a:lnSpc>
                <a:spcPts val="9100"/>
              </a:lnSpc>
            </a:pPr>
            <a:r>
              <a:rPr lang="en-US" sz="6500" b="true">
                <a:solidFill>
                  <a:srgbClr val="492709"/>
                </a:solidFill>
                <a:latin typeface="Open Sauce Bold"/>
                <a:ea typeface="Open Sauce Bold"/>
                <a:cs typeface="Open Sauce Bold"/>
                <a:sym typeface="Open Sauce Bold"/>
              </a:rPr>
              <a:t>PLOT NILAI CLV </a:t>
            </a:r>
          </a:p>
          <a:p>
            <a:pPr algn="ctr">
              <a:lnSpc>
                <a:spcPts val="9100"/>
              </a:lnSpc>
              <a:spcBef>
                <a:spcPct val="0"/>
              </a:spcBef>
            </a:pPr>
            <a:r>
              <a:rPr lang="en-US" b="true" sz="6500">
                <a:solidFill>
                  <a:srgbClr val="492709"/>
                </a:solidFill>
                <a:latin typeface="Open Sauce Bold"/>
                <a:ea typeface="Open Sauce Bold"/>
                <a:cs typeface="Open Sauce Bold"/>
                <a:sym typeface="Open Sauce Bold"/>
              </a:rPr>
              <a:t>PREDIKSI VS AKTUAL</a:t>
            </a:r>
          </a:p>
        </p:txBody>
      </p:sp>
      <p:sp>
        <p:nvSpPr>
          <p:cNvPr name="TextBox 16" id="16"/>
          <p:cNvSpPr txBox="true"/>
          <p:nvPr/>
        </p:nvSpPr>
        <p:spPr>
          <a:xfrm rot="0">
            <a:off x="1729038" y="9511413"/>
            <a:ext cx="14019441" cy="352425"/>
          </a:xfrm>
          <a:prstGeom prst="rect">
            <a:avLst/>
          </a:prstGeom>
        </p:spPr>
        <p:txBody>
          <a:bodyPr anchor="t" rtlCol="false" tIns="0" lIns="0" bIns="0" rIns="0">
            <a:spAutoFit/>
          </a:bodyPr>
          <a:lstStyle/>
          <a:p>
            <a:pPr algn="l">
              <a:lnSpc>
                <a:spcPts val="2639"/>
              </a:lnSpc>
            </a:pPr>
            <a:r>
              <a:rPr lang="en-US" sz="2199">
                <a:solidFill>
                  <a:srgbClr val="000000"/>
                </a:solidFill>
                <a:latin typeface="Poppins"/>
                <a:ea typeface="Poppins"/>
                <a:cs typeface="Poppins"/>
                <a:sym typeface="Poppins"/>
              </a:rPr>
              <a:t>Nilai CLV di bawah 20.000 telah dapat diprediksi dengan baik</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614201"/>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614201"/>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161942" y="5143500"/>
            <a:ext cx="18611884" cy="5388233"/>
            <a:chOff x="0" y="0"/>
            <a:chExt cx="4901895" cy="1419123"/>
          </a:xfrm>
        </p:grpSpPr>
        <p:sp>
          <p:nvSpPr>
            <p:cNvPr name="Freeform 15" id="15"/>
            <p:cNvSpPr/>
            <p:nvPr/>
          </p:nvSpPr>
          <p:spPr>
            <a:xfrm flipH="false" flipV="false" rot="0">
              <a:off x="0" y="0"/>
              <a:ext cx="4901895" cy="1419123"/>
            </a:xfrm>
            <a:custGeom>
              <a:avLst/>
              <a:gdLst/>
              <a:ahLst/>
              <a:cxnLst/>
              <a:rect r="r" b="b" t="t" l="l"/>
              <a:pathLst>
                <a:path h="1419123" w="4901895">
                  <a:moveTo>
                    <a:pt x="0" y="0"/>
                  </a:moveTo>
                  <a:lnTo>
                    <a:pt x="4901895" y="0"/>
                  </a:lnTo>
                  <a:lnTo>
                    <a:pt x="4901895" y="1419123"/>
                  </a:lnTo>
                  <a:lnTo>
                    <a:pt x="0" y="1419123"/>
                  </a:lnTo>
                  <a:close/>
                </a:path>
              </a:pathLst>
            </a:custGeom>
            <a:gradFill rotWithShape="true">
              <a:gsLst>
                <a:gs pos="0">
                  <a:srgbClr val="FFFFFF">
                    <a:alpha val="100000"/>
                  </a:srgbClr>
                </a:gs>
                <a:gs pos="100000">
                  <a:srgbClr val="F2AA15">
                    <a:alpha val="100000"/>
                  </a:srgbClr>
                </a:gs>
              </a:gsLst>
              <a:lin ang="5400000"/>
            </a:gradFill>
          </p:spPr>
        </p:sp>
        <p:sp>
          <p:nvSpPr>
            <p:cNvPr name="TextBox 16" id="16"/>
            <p:cNvSpPr txBox="true"/>
            <p:nvPr/>
          </p:nvSpPr>
          <p:spPr>
            <a:xfrm>
              <a:off x="0" y="-47625"/>
              <a:ext cx="4901895" cy="1466748"/>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028700" y="2466975"/>
            <a:ext cx="16880755" cy="5057775"/>
          </a:xfrm>
          <a:prstGeom prst="rect">
            <a:avLst/>
          </a:prstGeom>
        </p:spPr>
        <p:txBody>
          <a:bodyPr anchor="t" rtlCol="false" tIns="0" lIns="0" bIns="0" rIns="0">
            <a:spAutoFit/>
          </a:bodyPr>
          <a:lstStyle/>
          <a:p>
            <a:pPr algn="ctr">
              <a:lnSpc>
                <a:spcPts val="19500"/>
              </a:lnSpc>
            </a:pPr>
            <a:r>
              <a:rPr lang="en-US" b="true" sz="15000">
                <a:solidFill>
                  <a:srgbClr val="492709"/>
                </a:solidFill>
                <a:latin typeface="Poppins Bold"/>
                <a:ea typeface="Poppins Bold"/>
                <a:cs typeface="Poppins Bold"/>
                <a:sym typeface="Poppins Bold"/>
              </a:rPr>
              <a:t>KESIMPULAN DAN SARAN</a:t>
            </a:r>
          </a:p>
        </p:txBody>
      </p:sp>
      <p:grpSp>
        <p:nvGrpSpPr>
          <p:cNvPr name="Group 18" id="18"/>
          <p:cNvGrpSpPr/>
          <p:nvPr/>
        </p:nvGrpSpPr>
        <p:grpSpPr>
          <a:xfrm rot="0">
            <a:off x="92707" y="9248643"/>
            <a:ext cx="18611884" cy="619125"/>
            <a:chOff x="0" y="0"/>
            <a:chExt cx="24815845" cy="825500"/>
          </a:xfrm>
        </p:grpSpPr>
        <p:sp>
          <p:nvSpPr>
            <p:cNvPr name="AutoShape 19" id="19"/>
            <p:cNvSpPr/>
            <p:nvPr/>
          </p:nvSpPr>
          <p:spPr>
            <a:xfrm flipV="true">
              <a:off x="0" y="50800"/>
              <a:ext cx="7893994"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0" id="20"/>
            <p:cNvSpPr/>
            <p:nvPr/>
          </p:nvSpPr>
          <p:spPr>
            <a:xfrm>
              <a:off x="15719256" y="806450"/>
              <a:ext cx="9096590"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1" id="21"/>
            <p:cNvSpPr/>
            <p:nvPr/>
          </p:nvSpPr>
          <p:spPr>
            <a:xfrm>
              <a:off x="0" y="806450"/>
              <a:ext cx="9306215"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2" id="22"/>
            <p:cNvSpPr/>
            <p:nvPr/>
          </p:nvSpPr>
          <p:spPr>
            <a:xfrm>
              <a:off x="16910768" y="50800"/>
              <a:ext cx="7905077"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grpSp>
      <p:sp>
        <p:nvSpPr>
          <p:cNvPr name="Freeform 23" id="23"/>
          <p:cNvSpPr/>
          <p:nvPr/>
        </p:nvSpPr>
        <p:spPr>
          <a:xfrm flipH="false" flipV="false" rot="-5400000">
            <a:off x="8542921" y="6431111"/>
            <a:ext cx="1711456" cy="5161858"/>
          </a:xfrm>
          <a:custGeom>
            <a:avLst/>
            <a:gdLst/>
            <a:ahLst/>
            <a:cxnLst/>
            <a:rect r="r" b="b" t="t" l="l"/>
            <a:pathLst>
              <a:path h="5161858" w="1711456">
                <a:moveTo>
                  <a:pt x="0" y="0"/>
                </a:moveTo>
                <a:lnTo>
                  <a:pt x="1711455" y="0"/>
                </a:lnTo>
                <a:lnTo>
                  <a:pt x="1711455" y="5161858"/>
                </a:lnTo>
                <a:lnTo>
                  <a:pt x="0" y="5161858"/>
                </a:lnTo>
                <a:lnTo>
                  <a:pt x="0" y="0"/>
                </a:lnTo>
                <a:close/>
              </a:path>
            </a:pathLst>
          </a:custGeom>
          <a:blipFill>
            <a:blip r:embed="rId2">
              <a:extLst>
                <a:ext uri="{96DAC541-7B7A-43D3-8B79-37D633B846F1}">
                  <asvg:svgBlip xmlns:asvg="http://schemas.microsoft.com/office/drawing/2016/SVG/main" r:embed="rId3"/>
                </a:ext>
              </a:extLst>
            </a:blip>
            <a:stretch>
              <a:fillRect l="-50803"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237975"/>
            <a:ext cx="16718978" cy="1436319"/>
            <a:chOff x="0" y="0"/>
            <a:chExt cx="4403352" cy="378290"/>
          </a:xfrm>
        </p:grpSpPr>
        <p:sp>
          <p:nvSpPr>
            <p:cNvPr name="Freeform 3" id="3"/>
            <p:cNvSpPr/>
            <p:nvPr/>
          </p:nvSpPr>
          <p:spPr>
            <a:xfrm flipH="false" flipV="false" rot="0">
              <a:off x="0" y="0"/>
              <a:ext cx="4403352" cy="378290"/>
            </a:xfrm>
            <a:custGeom>
              <a:avLst/>
              <a:gdLst/>
              <a:ahLst/>
              <a:cxnLst/>
              <a:rect r="r" b="b" t="t" l="l"/>
              <a:pathLst>
                <a:path h="378290" w="4403352">
                  <a:moveTo>
                    <a:pt x="8335" y="0"/>
                  </a:moveTo>
                  <a:lnTo>
                    <a:pt x="4395017" y="0"/>
                  </a:lnTo>
                  <a:cubicBezTo>
                    <a:pt x="4399620" y="0"/>
                    <a:pt x="4403352" y="3732"/>
                    <a:pt x="4403352" y="8335"/>
                  </a:cubicBezTo>
                  <a:lnTo>
                    <a:pt x="4403352" y="369955"/>
                  </a:lnTo>
                  <a:cubicBezTo>
                    <a:pt x="4403352" y="374558"/>
                    <a:pt x="4399620" y="378290"/>
                    <a:pt x="4395017" y="378290"/>
                  </a:cubicBezTo>
                  <a:lnTo>
                    <a:pt x="8335" y="378290"/>
                  </a:lnTo>
                  <a:cubicBezTo>
                    <a:pt x="3732" y="378290"/>
                    <a:pt x="0" y="374558"/>
                    <a:pt x="0" y="369955"/>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4" id="4"/>
            <p:cNvSpPr txBox="true"/>
            <p:nvPr/>
          </p:nvSpPr>
          <p:spPr>
            <a:xfrm>
              <a:off x="0" y="-47625"/>
              <a:ext cx="4403352" cy="42591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5400000">
            <a:off x="180507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513013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203916"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15528984"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60276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1592782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5400000">
            <a:off x="17207355" y="-540322"/>
            <a:ext cx="1080645" cy="10806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5400000">
            <a:off x="0" y="-540322"/>
            <a:ext cx="1080645" cy="108064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246847" y="3470875"/>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01</a:t>
            </a:r>
          </a:p>
        </p:txBody>
      </p:sp>
      <p:sp>
        <p:nvSpPr>
          <p:cNvPr name="TextBox 18" id="18"/>
          <p:cNvSpPr txBox="true"/>
          <p:nvPr/>
        </p:nvSpPr>
        <p:spPr>
          <a:xfrm rot="0">
            <a:off x="2317712" y="3770774"/>
            <a:ext cx="8926639" cy="333375"/>
          </a:xfrm>
          <a:prstGeom prst="rect">
            <a:avLst/>
          </a:prstGeom>
        </p:spPr>
        <p:txBody>
          <a:bodyPr anchor="t" rtlCol="false" tIns="0" lIns="0" bIns="0" rIns="0">
            <a:spAutoFit/>
          </a:bodyPr>
          <a:lstStyle/>
          <a:p>
            <a:pPr algn="l">
              <a:lnSpc>
                <a:spcPts val="2520"/>
              </a:lnSpc>
            </a:pPr>
            <a:r>
              <a:rPr lang="en-US" sz="2100" b="true">
                <a:solidFill>
                  <a:srgbClr val="F3C601"/>
                </a:solidFill>
                <a:latin typeface="Poppins Semi-Bold"/>
                <a:ea typeface="Poppins Semi-Bold"/>
                <a:cs typeface="Poppins Semi-Bold"/>
                <a:sym typeface="Poppins Semi-Bold"/>
              </a:rPr>
              <a:t>Model terbaik adalah XGBoost Tanpa Outlier sebelum ditung</a:t>
            </a:r>
          </a:p>
        </p:txBody>
      </p:sp>
      <p:sp>
        <p:nvSpPr>
          <p:cNvPr name="TextBox 19" id="19"/>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KESIMPULAN</a:t>
            </a:r>
          </a:p>
        </p:txBody>
      </p:sp>
      <p:grpSp>
        <p:nvGrpSpPr>
          <p:cNvPr name="Group 20" id="20"/>
          <p:cNvGrpSpPr/>
          <p:nvPr/>
        </p:nvGrpSpPr>
        <p:grpSpPr>
          <a:xfrm rot="0">
            <a:off x="1028700" y="4779069"/>
            <a:ext cx="16718978" cy="1436319"/>
            <a:chOff x="0" y="0"/>
            <a:chExt cx="4403352" cy="378290"/>
          </a:xfrm>
        </p:grpSpPr>
        <p:sp>
          <p:nvSpPr>
            <p:cNvPr name="Freeform 21" id="21"/>
            <p:cNvSpPr/>
            <p:nvPr/>
          </p:nvSpPr>
          <p:spPr>
            <a:xfrm flipH="false" flipV="false" rot="0">
              <a:off x="0" y="0"/>
              <a:ext cx="4403352" cy="378290"/>
            </a:xfrm>
            <a:custGeom>
              <a:avLst/>
              <a:gdLst/>
              <a:ahLst/>
              <a:cxnLst/>
              <a:rect r="r" b="b" t="t" l="l"/>
              <a:pathLst>
                <a:path h="378290" w="4403352">
                  <a:moveTo>
                    <a:pt x="8335" y="0"/>
                  </a:moveTo>
                  <a:lnTo>
                    <a:pt x="4395017" y="0"/>
                  </a:lnTo>
                  <a:cubicBezTo>
                    <a:pt x="4399620" y="0"/>
                    <a:pt x="4403352" y="3732"/>
                    <a:pt x="4403352" y="8335"/>
                  </a:cubicBezTo>
                  <a:lnTo>
                    <a:pt x="4403352" y="369955"/>
                  </a:lnTo>
                  <a:cubicBezTo>
                    <a:pt x="4403352" y="374558"/>
                    <a:pt x="4399620" y="378290"/>
                    <a:pt x="4395017" y="378290"/>
                  </a:cubicBezTo>
                  <a:lnTo>
                    <a:pt x="8335" y="378290"/>
                  </a:lnTo>
                  <a:cubicBezTo>
                    <a:pt x="3732" y="378290"/>
                    <a:pt x="0" y="374558"/>
                    <a:pt x="0" y="369955"/>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22" id="22"/>
            <p:cNvSpPr txBox="true"/>
            <p:nvPr/>
          </p:nvSpPr>
          <p:spPr>
            <a:xfrm>
              <a:off x="0" y="-47625"/>
              <a:ext cx="4403352" cy="425915"/>
            </a:xfrm>
            <a:prstGeom prst="rect">
              <a:avLst/>
            </a:prstGeom>
          </p:spPr>
          <p:txBody>
            <a:bodyPr anchor="ctr" rtlCol="false" tIns="50800" lIns="50800" bIns="50800" rIns="50800"/>
            <a:lstStyle/>
            <a:p>
              <a:pPr algn="ctr">
                <a:lnSpc>
                  <a:spcPts val="2100"/>
                </a:lnSpc>
              </a:pPr>
            </a:p>
          </p:txBody>
        </p:sp>
      </p:grpSp>
      <p:sp>
        <p:nvSpPr>
          <p:cNvPr name="TextBox 23" id="23"/>
          <p:cNvSpPr txBox="true"/>
          <p:nvPr/>
        </p:nvSpPr>
        <p:spPr>
          <a:xfrm rot="0">
            <a:off x="1246847" y="5011969"/>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02</a:t>
            </a:r>
          </a:p>
        </p:txBody>
      </p:sp>
      <p:sp>
        <p:nvSpPr>
          <p:cNvPr name="TextBox 24" id="24"/>
          <p:cNvSpPr txBox="true"/>
          <p:nvPr/>
        </p:nvSpPr>
        <p:spPr>
          <a:xfrm rot="0">
            <a:off x="2317712" y="5311868"/>
            <a:ext cx="13887667" cy="333375"/>
          </a:xfrm>
          <a:prstGeom prst="rect">
            <a:avLst/>
          </a:prstGeom>
        </p:spPr>
        <p:txBody>
          <a:bodyPr anchor="t" rtlCol="false" tIns="0" lIns="0" bIns="0" rIns="0">
            <a:spAutoFit/>
          </a:bodyPr>
          <a:lstStyle/>
          <a:p>
            <a:pPr algn="l">
              <a:lnSpc>
                <a:spcPts val="2520"/>
              </a:lnSpc>
            </a:pPr>
            <a:r>
              <a:rPr lang="en-US" sz="2100" b="true">
                <a:solidFill>
                  <a:srgbClr val="F3C601"/>
                </a:solidFill>
                <a:latin typeface="Poppins Semi-Bold"/>
                <a:ea typeface="Poppins Semi-Bold"/>
                <a:cs typeface="Poppins Semi-Bold"/>
                <a:sym typeface="Poppins Semi-Bold"/>
              </a:rPr>
              <a:t>Nilai MSE terbaik jatuh pada XGBoost Tanpa Outlier sebelum dituning, sebesar 535.727</a:t>
            </a:r>
          </a:p>
        </p:txBody>
      </p:sp>
      <p:grpSp>
        <p:nvGrpSpPr>
          <p:cNvPr name="Group 25" id="25"/>
          <p:cNvGrpSpPr/>
          <p:nvPr/>
        </p:nvGrpSpPr>
        <p:grpSpPr>
          <a:xfrm rot="0">
            <a:off x="1049730" y="6320163"/>
            <a:ext cx="16718978" cy="1436319"/>
            <a:chOff x="0" y="0"/>
            <a:chExt cx="4403352" cy="378290"/>
          </a:xfrm>
        </p:grpSpPr>
        <p:sp>
          <p:nvSpPr>
            <p:cNvPr name="Freeform 26" id="26"/>
            <p:cNvSpPr/>
            <p:nvPr/>
          </p:nvSpPr>
          <p:spPr>
            <a:xfrm flipH="false" flipV="false" rot="0">
              <a:off x="0" y="0"/>
              <a:ext cx="4403352" cy="378290"/>
            </a:xfrm>
            <a:custGeom>
              <a:avLst/>
              <a:gdLst/>
              <a:ahLst/>
              <a:cxnLst/>
              <a:rect r="r" b="b" t="t" l="l"/>
              <a:pathLst>
                <a:path h="378290" w="4403352">
                  <a:moveTo>
                    <a:pt x="8335" y="0"/>
                  </a:moveTo>
                  <a:lnTo>
                    <a:pt x="4395017" y="0"/>
                  </a:lnTo>
                  <a:cubicBezTo>
                    <a:pt x="4399620" y="0"/>
                    <a:pt x="4403352" y="3732"/>
                    <a:pt x="4403352" y="8335"/>
                  </a:cubicBezTo>
                  <a:lnTo>
                    <a:pt x="4403352" y="369955"/>
                  </a:lnTo>
                  <a:cubicBezTo>
                    <a:pt x="4403352" y="374558"/>
                    <a:pt x="4399620" y="378290"/>
                    <a:pt x="4395017" y="378290"/>
                  </a:cubicBezTo>
                  <a:lnTo>
                    <a:pt x="8335" y="378290"/>
                  </a:lnTo>
                  <a:cubicBezTo>
                    <a:pt x="3732" y="378290"/>
                    <a:pt x="0" y="374558"/>
                    <a:pt x="0" y="369955"/>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27" id="27"/>
            <p:cNvSpPr txBox="true"/>
            <p:nvPr/>
          </p:nvSpPr>
          <p:spPr>
            <a:xfrm>
              <a:off x="0" y="-47625"/>
              <a:ext cx="4403352" cy="425915"/>
            </a:xfrm>
            <a:prstGeom prst="rect">
              <a:avLst/>
            </a:prstGeom>
          </p:spPr>
          <p:txBody>
            <a:bodyPr anchor="ctr" rtlCol="false" tIns="50800" lIns="50800" bIns="50800" rIns="50800"/>
            <a:lstStyle/>
            <a:p>
              <a:pPr algn="ctr">
                <a:lnSpc>
                  <a:spcPts val="2100"/>
                </a:lnSpc>
              </a:pPr>
            </a:p>
          </p:txBody>
        </p:sp>
      </p:grpSp>
      <p:sp>
        <p:nvSpPr>
          <p:cNvPr name="TextBox 28" id="28"/>
          <p:cNvSpPr txBox="true"/>
          <p:nvPr/>
        </p:nvSpPr>
        <p:spPr>
          <a:xfrm rot="0">
            <a:off x="1267877" y="6553062"/>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03</a:t>
            </a:r>
          </a:p>
        </p:txBody>
      </p:sp>
      <p:sp>
        <p:nvSpPr>
          <p:cNvPr name="TextBox 29" id="29"/>
          <p:cNvSpPr txBox="true"/>
          <p:nvPr/>
        </p:nvSpPr>
        <p:spPr>
          <a:xfrm rot="0">
            <a:off x="2317712" y="6591162"/>
            <a:ext cx="14941588" cy="647700"/>
          </a:xfrm>
          <a:prstGeom prst="rect">
            <a:avLst/>
          </a:prstGeom>
        </p:spPr>
        <p:txBody>
          <a:bodyPr anchor="t" rtlCol="false" tIns="0" lIns="0" bIns="0" rIns="0">
            <a:spAutoFit/>
          </a:bodyPr>
          <a:lstStyle/>
          <a:p>
            <a:pPr algn="l">
              <a:lnSpc>
                <a:spcPts val="2520"/>
              </a:lnSpc>
            </a:pPr>
            <a:r>
              <a:rPr lang="en-US" sz="2100" b="true">
                <a:solidFill>
                  <a:srgbClr val="F3C601"/>
                </a:solidFill>
                <a:latin typeface="Poppins Semi-Bold"/>
                <a:ea typeface="Poppins Semi-Bold"/>
                <a:cs typeface="Poppins Semi-Bold"/>
                <a:sym typeface="Poppins Semi-Bold"/>
              </a:rPr>
              <a:t>Machine Learning dengan model terbaik dapat memprediksi sesuai aktualnya, setidaknya pelanggan dengan CLV &lt; 20.000</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237975"/>
            <a:ext cx="16718978" cy="1436319"/>
            <a:chOff x="0" y="0"/>
            <a:chExt cx="4403352" cy="378290"/>
          </a:xfrm>
        </p:grpSpPr>
        <p:sp>
          <p:nvSpPr>
            <p:cNvPr name="Freeform 3" id="3"/>
            <p:cNvSpPr/>
            <p:nvPr/>
          </p:nvSpPr>
          <p:spPr>
            <a:xfrm flipH="false" flipV="false" rot="0">
              <a:off x="0" y="0"/>
              <a:ext cx="4403352" cy="378290"/>
            </a:xfrm>
            <a:custGeom>
              <a:avLst/>
              <a:gdLst/>
              <a:ahLst/>
              <a:cxnLst/>
              <a:rect r="r" b="b" t="t" l="l"/>
              <a:pathLst>
                <a:path h="378290" w="4403352">
                  <a:moveTo>
                    <a:pt x="8335" y="0"/>
                  </a:moveTo>
                  <a:lnTo>
                    <a:pt x="4395017" y="0"/>
                  </a:lnTo>
                  <a:cubicBezTo>
                    <a:pt x="4399620" y="0"/>
                    <a:pt x="4403352" y="3732"/>
                    <a:pt x="4403352" y="8335"/>
                  </a:cubicBezTo>
                  <a:lnTo>
                    <a:pt x="4403352" y="369955"/>
                  </a:lnTo>
                  <a:cubicBezTo>
                    <a:pt x="4403352" y="374558"/>
                    <a:pt x="4399620" y="378290"/>
                    <a:pt x="4395017" y="378290"/>
                  </a:cubicBezTo>
                  <a:lnTo>
                    <a:pt x="8335" y="378290"/>
                  </a:lnTo>
                  <a:cubicBezTo>
                    <a:pt x="3732" y="378290"/>
                    <a:pt x="0" y="374558"/>
                    <a:pt x="0" y="369955"/>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4" id="4"/>
            <p:cNvSpPr txBox="true"/>
            <p:nvPr/>
          </p:nvSpPr>
          <p:spPr>
            <a:xfrm>
              <a:off x="0" y="-47625"/>
              <a:ext cx="4403352" cy="425915"/>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5400000">
            <a:off x="180507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513013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2203916"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400000">
            <a:off x="15528984"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60276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1592782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5400000">
            <a:off x="17207355" y="-540322"/>
            <a:ext cx="1080645" cy="10806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5400000">
            <a:off x="0" y="-540322"/>
            <a:ext cx="1080645" cy="108064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246847" y="3470875"/>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01</a:t>
            </a:r>
          </a:p>
        </p:txBody>
      </p:sp>
      <p:sp>
        <p:nvSpPr>
          <p:cNvPr name="TextBox 18" id="18"/>
          <p:cNvSpPr txBox="true"/>
          <p:nvPr/>
        </p:nvSpPr>
        <p:spPr>
          <a:xfrm rot="0">
            <a:off x="2317712" y="3770774"/>
            <a:ext cx="8926639" cy="333375"/>
          </a:xfrm>
          <a:prstGeom prst="rect">
            <a:avLst/>
          </a:prstGeom>
        </p:spPr>
        <p:txBody>
          <a:bodyPr anchor="t" rtlCol="false" tIns="0" lIns="0" bIns="0" rIns="0">
            <a:spAutoFit/>
          </a:bodyPr>
          <a:lstStyle/>
          <a:p>
            <a:pPr algn="l">
              <a:lnSpc>
                <a:spcPts val="2520"/>
              </a:lnSpc>
            </a:pPr>
            <a:r>
              <a:rPr lang="en-US" sz="2100" b="true">
                <a:solidFill>
                  <a:srgbClr val="F3C601"/>
                </a:solidFill>
                <a:latin typeface="Poppins Semi-Bold"/>
                <a:ea typeface="Poppins Semi-Bold"/>
                <a:cs typeface="Poppins Semi-Bold"/>
                <a:sym typeface="Poppins Semi-Bold"/>
              </a:rPr>
              <a:t>Evaluasi matrix dapat disesuaikan sesuai kebutuhan bisnis</a:t>
            </a:r>
          </a:p>
        </p:txBody>
      </p:sp>
      <p:sp>
        <p:nvSpPr>
          <p:cNvPr name="TextBox 19" id="19"/>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REKOMENDASI</a:t>
            </a:r>
          </a:p>
        </p:txBody>
      </p:sp>
      <p:grpSp>
        <p:nvGrpSpPr>
          <p:cNvPr name="Group 20" id="20"/>
          <p:cNvGrpSpPr/>
          <p:nvPr/>
        </p:nvGrpSpPr>
        <p:grpSpPr>
          <a:xfrm rot="0">
            <a:off x="1028700" y="4779069"/>
            <a:ext cx="16718978" cy="1436319"/>
            <a:chOff x="0" y="0"/>
            <a:chExt cx="4403352" cy="378290"/>
          </a:xfrm>
        </p:grpSpPr>
        <p:sp>
          <p:nvSpPr>
            <p:cNvPr name="Freeform 21" id="21"/>
            <p:cNvSpPr/>
            <p:nvPr/>
          </p:nvSpPr>
          <p:spPr>
            <a:xfrm flipH="false" flipV="false" rot="0">
              <a:off x="0" y="0"/>
              <a:ext cx="4403352" cy="378290"/>
            </a:xfrm>
            <a:custGeom>
              <a:avLst/>
              <a:gdLst/>
              <a:ahLst/>
              <a:cxnLst/>
              <a:rect r="r" b="b" t="t" l="l"/>
              <a:pathLst>
                <a:path h="378290" w="4403352">
                  <a:moveTo>
                    <a:pt x="8335" y="0"/>
                  </a:moveTo>
                  <a:lnTo>
                    <a:pt x="4395017" y="0"/>
                  </a:lnTo>
                  <a:cubicBezTo>
                    <a:pt x="4399620" y="0"/>
                    <a:pt x="4403352" y="3732"/>
                    <a:pt x="4403352" y="8335"/>
                  </a:cubicBezTo>
                  <a:lnTo>
                    <a:pt x="4403352" y="369955"/>
                  </a:lnTo>
                  <a:cubicBezTo>
                    <a:pt x="4403352" y="374558"/>
                    <a:pt x="4399620" y="378290"/>
                    <a:pt x="4395017" y="378290"/>
                  </a:cubicBezTo>
                  <a:lnTo>
                    <a:pt x="8335" y="378290"/>
                  </a:lnTo>
                  <a:cubicBezTo>
                    <a:pt x="3732" y="378290"/>
                    <a:pt x="0" y="374558"/>
                    <a:pt x="0" y="369955"/>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22" id="22"/>
            <p:cNvSpPr txBox="true"/>
            <p:nvPr/>
          </p:nvSpPr>
          <p:spPr>
            <a:xfrm>
              <a:off x="0" y="-47625"/>
              <a:ext cx="4403352" cy="425915"/>
            </a:xfrm>
            <a:prstGeom prst="rect">
              <a:avLst/>
            </a:prstGeom>
          </p:spPr>
          <p:txBody>
            <a:bodyPr anchor="ctr" rtlCol="false" tIns="50800" lIns="50800" bIns="50800" rIns="50800"/>
            <a:lstStyle/>
            <a:p>
              <a:pPr algn="ctr">
                <a:lnSpc>
                  <a:spcPts val="2100"/>
                </a:lnSpc>
              </a:pPr>
            </a:p>
          </p:txBody>
        </p:sp>
      </p:grpSp>
      <p:sp>
        <p:nvSpPr>
          <p:cNvPr name="TextBox 23" id="23"/>
          <p:cNvSpPr txBox="true"/>
          <p:nvPr/>
        </p:nvSpPr>
        <p:spPr>
          <a:xfrm rot="0">
            <a:off x="1246847" y="5011969"/>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02</a:t>
            </a:r>
          </a:p>
        </p:txBody>
      </p:sp>
      <p:sp>
        <p:nvSpPr>
          <p:cNvPr name="TextBox 24" id="24"/>
          <p:cNvSpPr txBox="true"/>
          <p:nvPr/>
        </p:nvSpPr>
        <p:spPr>
          <a:xfrm rot="0">
            <a:off x="2317712" y="5311868"/>
            <a:ext cx="14941588" cy="333375"/>
          </a:xfrm>
          <a:prstGeom prst="rect">
            <a:avLst/>
          </a:prstGeom>
        </p:spPr>
        <p:txBody>
          <a:bodyPr anchor="t" rtlCol="false" tIns="0" lIns="0" bIns="0" rIns="0">
            <a:spAutoFit/>
          </a:bodyPr>
          <a:lstStyle/>
          <a:p>
            <a:pPr algn="l">
              <a:lnSpc>
                <a:spcPts val="2520"/>
              </a:lnSpc>
            </a:pPr>
            <a:r>
              <a:rPr lang="en-US" sz="2100" b="true">
                <a:solidFill>
                  <a:srgbClr val="F3C601"/>
                </a:solidFill>
                <a:latin typeface="Poppins Semi-Bold"/>
                <a:ea typeface="Poppins Semi-Bold"/>
                <a:cs typeface="Poppins Semi-Bold"/>
                <a:sym typeface="Poppins Semi-Bold"/>
              </a:rPr>
              <a:t>Parameter untuk hyperparameter tuning disesuaikan, apakah menggunakan keseluruhan atau sebagian</a:t>
            </a:r>
          </a:p>
        </p:txBody>
      </p:sp>
      <p:grpSp>
        <p:nvGrpSpPr>
          <p:cNvPr name="Group 25" id="25"/>
          <p:cNvGrpSpPr/>
          <p:nvPr/>
        </p:nvGrpSpPr>
        <p:grpSpPr>
          <a:xfrm rot="0">
            <a:off x="1049730" y="6320163"/>
            <a:ext cx="16718978" cy="1436319"/>
            <a:chOff x="0" y="0"/>
            <a:chExt cx="4403352" cy="378290"/>
          </a:xfrm>
        </p:grpSpPr>
        <p:sp>
          <p:nvSpPr>
            <p:cNvPr name="Freeform 26" id="26"/>
            <p:cNvSpPr/>
            <p:nvPr/>
          </p:nvSpPr>
          <p:spPr>
            <a:xfrm flipH="false" flipV="false" rot="0">
              <a:off x="0" y="0"/>
              <a:ext cx="4403352" cy="378290"/>
            </a:xfrm>
            <a:custGeom>
              <a:avLst/>
              <a:gdLst/>
              <a:ahLst/>
              <a:cxnLst/>
              <a:rect r="r" b="b" t="t" l="l"/>
              <a:pathLst>
                <a:path h="378290" w="4403352">
                  <a:moveTo>
                    <a:pt x="8335" y="0"/>
                  </a:moveTo>
                  <a:lnTo>
                    <a:pt x="4395017" y="0"/>
                  </a:lnTo>
                  <a:cubicBezTo>
                    <a:pt x="4399620" y="0"/>
                    <a:pt x="4403352" y="3732"/>
                    <a:pt x="4403352" y="8335"/>
                  </a:cubicBezTo>
                  <a:lnTo>
                    <a:pt x="4403352" y="369955"/>
                  </a:lnTo>
                  <a:cubicBezTo>
                    <a:pt x="4403352" y="374558"/>
                    <a:pt x="4399620" y="378290"/>
                    <a:pt x="4395017" y="378290"/>
                  </a:cubicBezTo>
                  <a:lnTo>
                    <a:pt x="8335" y="378290"/>
                  </a:lnTo>
                  <a:cubicBezTo>
                    <a:pt x="3732" y="378290"/>
                    <a:pt x="0" y="374558"/>
                    <a:pt x="0" y="369955"/>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27" id="27"/>
            <p:cNvSpPr txBox="true"/>
            <p:nvPr/>
          </p:nvSpPr>
          <p:spPr>
            <a:xfrm>
              <a:off x="0" y="-47625"/>
              <a:ext cx="4403352" cy="425915"/>
            </a:xfrm>
            <a:prstGeom prst="rect">
              <a:avLst/>
            </a:prstGeom>
          </p:spPr>
          <p:txBody>
            <a:bodyPr anchor="ctr" rtlCol="false" tIns="50800" lIns="50800" bIns="50800" rIns="50800"/>
            <a:lstStyle/>
            <a:p>
              <a:pPr algn="ctr">
                <a:lnSpc>
                  <a:spcPts val="2100"/>
                </a:lnSpc>
              </a:pPr>
            </a:p>
          </p:txBody>
        </p:sp>
      </p:grpSp>
      <p:sp>
        <p:nvSpPr>
          <p:cNvPr name="TextBox 28" id="28"/>
          <p:cNvSpPr txBox="true"/>
          <p:nvPr/>
        </p:nvSpPr>
        <p:spPr>
          <a:xfrm rot="0">
            <a:off x="1267877" y="6553062"/>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03</a:t>
            </a:r>
          </a:p>
        </p:txBody>
      </p:sp>
      <p:sp>
        <p:nvSpPr>
          <p:cNvPr name="TextBox 29" id="29"/>
          <p:cNvSpPr txBox="true"/>
          <p:nvPr/>
        </p:nvSpPr>
        <p:spPr>
          <a:xfrm rot="0">
            <a:off x="2317712" y="6851512"/>
            <a:ext cx="14941588" cy="333375"/>
          </a:xfrm>
          <a:prstGeom prst="rect">
            <a:avLst/>
          </a:prstGeom>
        </p:spPr>
        <p:txBody>
          <a:bodyPr anchor="t" rtlCol="false" tIns="0" lIns="0" bIns="0" rIns="0">
            <a:spAutoFit/>
          </a:bodyPr>
          <a:lstStyle/>
          <a:p>
            <a:pPr algn="l">
              <a:lnSpc>
                <a:spcPts val="2520"/>
              </a:lnSpc>
            </a:pPr>
            <a:r>
              <a:rPr lang="en-US" sz="2100" b="true">
                <a:solidFill>
                  <a:srgbClr val="F3C601"/>
                </a:solidFill>
                <a:latin typeface="Poppins Semi-Bold"/>
                <a:ea typeface="Poppins Semi-Bold"/>
                <a:cs typeface="Poppins Semi-Bold"/>
                <a:sym typeface="Poppins Semi-Bold"/>
              </a:rPr>
              <a:t>Pemilihan model yang sesuai dengan bentuk data</a:t>
            </a:r>
          </a:p>
        </p:txBody>
      </p:sp>
      <p:sp>
        <p:nvSpPr>
          <p:cNvPr name="TextBox 30" id="30"/>
          <p:cNvSpPr txBox="true"/>
          <p:nvPr/>
        </p:nvSpPr>
        <p:spPr>
          <a:xfrm rot="0">
            <a:off x="540322" y="1469500"/>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MODEL</a:t>
            </a:r>
          </a:p>
        </p:txBody>
      </p:sp>
      <p:grpSp>
        <p:nvGrpSpPr>
          <p:cNvPr name="Group 31" id="31"/>
          <p:cNvGrpSpPr/>
          <p:nvPr/>
        </p:nvGrpSpPr>
        <p:grpSpPr>
          <a:xfrm rot="0">
            <a:off x="1080645" y="7861256"/>
            <a:ext cx="16718978" cy="1436319"/>
            <a:chOff x="0" y="0"/>
            <a:chExt cx="4403352" cy="378290"/>
          </a:xfrm>
        </p:grpSpPr>
        <p:sp>
          <p:nvSpPr>
            <p:cNvPr name="Freeform 32" id="32"/>
            <p:cNvSpPr/>
            <p:nvPr/>
          </p:nvSpPr>
          <p:spPr>
            <a:xfrm flipH="false" flipV="false" rot="0">
              <a:off x="0" y="0"/>
              <a:ext cx="4403352" cy="378290"/>
            </a:xfrm>
            <a:custGeom>
              <a:avLst/>
              <a:gdLst/>
              <a:ahLst/>
              <a:cxnLst/>
              <a:rect r="r" b="b" t="t" l="l"/>
              <a:pathLst>
                <a:path h="378290" w="4403352">
                  <a:moveTo>
                    <a:pt x="8335" y="0"/>
                  </a:moveTo>
                  <a:lnTo>
                    <a:pt x="4395017" y="0"/>
                  </a:lnTo>
                  <a:cubicBezTo>
                    <a:pt x="4399620" y="0"/>
                    <a:pt x="4403352" y="3732"/>
                    <a:pt x="4403352" y="8335"/>
                  </a:cubicBezTo>
                  <a:lnTo>
                    <a:pt x="4403352" y="369955"/>
                  </a:lnTo>
                  <a:cubicBezTo>
                    <a:pt x="4403352" y="374558"/>
                    <a:pt x="4399620" y="378290"/>
                    <a:pt x="4395017" y="378290"/>
                  </a:cubicBezTo>
                  <a:lnTo>
                    <a:pt x="8335" y="378290"/>
                  </a:lnTo>
                  <a:cubicBezTo>
                    <a:pt x="3732" y="378290"/>
                    <a:pt x="0" y="374558"/>
                    <a:pt x="0" y="369955"/>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33" id="33"/>
            <p:cNvSpPr txBox="true"/>
            <p:nvPr/>
          </p:nvSpPr>
          <p:spPr>
            <a:xfrm>
              <a:off x="0" y="-47625"/>
              <a:ext cx="4403352" cy="425915"/>
            </a:xfrm>
            <a:prstGeom prst="rect">
              <a:avLst/>
            </a:prstGeom>
          </p:spPr>
          <p:txBody>
            <a:bodyPr anchor="ctr" rtlCol="false" tIns="50800" lIns="50800" bIns="50800" rIns="50800"/>
            <a:lstStyle/>
            <a:p>
              <a:pPr algn="ctr">
                <a:lnSpc>
                  <a:spcPts val="2100"/>
                </a:lnSpc>
              </a:pPr>
            </a:p>
          </p:txBody>
        </p:sp>
      </p:grpSp>
      <p:sp>
        <p:nvSpPr>
          <p:cNvPr name="TextBox 34" id="34"/>
          <p:cNvSpPr txBox="true"/>
          <p:nvPr/>
        </p:nvSpPr>
        <p:spPr>
          <a:xfrm rot="0">
            <a:off x="1298791" y="8094156"/>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04</a:t>
            </a:r>
          </a:p>
        </p:txBody>
      </p:sp>
      <p:sp>
        <p:nvSpPr>
          <p:cNvPr name="TextBox 35" id="35"/>
          <p:cNvSpPr txBox="true"/>
          <p:nvPr/>
        </p:nvSpPr>
        <p:spPr>
          <a:xfrm rot="0">
            <a:off x="2348626" y="8392606"/>
            <a:ext cx="14941588" cy="333375"/>
          </a:xfrm>
          <a:prstGeom prst="rect">
            <a:avLst/>
          </a:prstGeom>
        </p:spPr>
        <p:txBody>
          <a:bodyPr anchor="t" rtlCol="false" tIns="0" lIns="0" bIns="0" rIns="0">
            <a:spAutoFit/>
          </a:bodyPr>
          <a:lstStyle/>
          <a:p>
            <a:pPr algn="l">
              <a:lnSpc>
                <a:spcPts val="2520"/>
              </a:lnSpc>
            </a:pPr>
            <a:r>
              <a:rPr lang="en-US" sz="2100" b="true">
                <a:solidFill>
                  <a:srgbClr val="F3C601"/>
                </a:solidFill>
                <a:latin typeface="Poppins Semi-Bold"/>
                <a:ea typeface="Poppins Semi-Bold"/>
                <a:cs typeface="Poppins Semi-Bold"/>
                <a:sym typeface="Poppins Semi-Bold"/>
              </a:rPr>
              <a:t>Penyesuaian scaling dan encoding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16146" y="431491"/>
            <a:ext cx="2794312" cy="3324424"/>
            <a:chOff x="0" y="0"/>
            <a:chExt cx="735950" cy="875568"/>
          </a:xfrm>
        </p:grpSpPr>
        <p:sp>
          <p:nvSpPr>
            <p:cNvPr name="Freeform 3" id="3"/>
            <p:cNvSpPr/>
            <p:nvPr/>
          </p:nvSpPr>
          <p:spPr>
            <a:xfrm flipH="false" flipV="false" rot="0">
              <a:off x="0" y="0"/>
              <a:ext cx="735950" cy="875568"/>
            </a:xfrm>
            <a:custGeom>
              <a:avLst/>
              <a:gdLst/>
              <a:ahLst/>
              <a:cxnLst/>
              <a:rect r="r" b="b" t="t" l="l"/>
              <a:pathLst>
                <a:path h="875568" w="735950">
                  <a:moveTo>
                    <a:pt x="0" y="0"/>
                  </a:moveTo>
                  <a:lnTo>
                    <a:pt x="735950" y="0"/>
                  </a:lnTo>
                  <a:lnTo>
                    <a:pt x="735950" y="875568"/>
                  </a:lnTo>
                  <a:lnTo>
                    <a:pt x="0" y="875568"/>
                  </a:lnTo>
                  <a:close/>
                </a:path>
              </a:pathLst>
            </a:custGeom>
            <a:gradFill rotWithShape="true">
              <a:gsLst>
                <a:gs pos="0">
                  <a:srgbClr val="F2AA16">
                    <a:alpha val="100000"/>
                  </a:srgbClr>
                </a:gs>
                <a:gs pos="100000">
                  <a:srgbClr val="F4C801">
                    <a:alpha val="100000"/>
                  </a:srgbClr>
                </a:gs>
              </a:gsLst>
              <a:lin ang="0"/>
            </a:gradFill>
          </p:spPr>
        </p:sp>
        <p:sp>
          <p:nvSpPr>
            <p:cNvPr name="TextBox 4" id="4"/>
            <p:cNvSpPr txBox="true"/>
            <p:nvPr/>
          </p:nvSpPr>
          <p:spPr>
            <a:xfrm>
              <a:off x="0" y="-47625"/>
              <a:ext cx="735950" cy="923193"/>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1507690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10800000">
            <a:off x="-474663" y="9689791"/>
            <a:ext cx="3685761" cy="1194418"/>
            <a:chOff x="0" y="0"/>
            <a:chExt cx="970735" cy="314579"/>
          </a:xfrm>
        </p:grpSpPr>
        <p:sp>
          <p:nvSpPr>
            <p:cNvPr name="Freeform 9" id="9"/>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0" id="10"/>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sp>
        <p:nvSpPr>
          <p:cNvPr name="TextBox 11" id="11"/>
          <p:cNvSpPr txBox="true"/>
          <p:nvPr/>
        </p:nvSpPr>
        <p:spPr>
          <a:xfrm rot="0">
            <a:off x="10917407" y="5222009"/>
            <a:ext cx="3736137" cy="431800"/>
          </a:xfrm>
          <a:prstGeom prst="rect">
            <a:avLst/>
          </a:prstGeom>
        </p:spPr>
        <p:txBody>
          <a:bodyPr anchor="t" rtlCol="false" tIns="0" lIns="0" bIns="0" rIns="0">
            <a:spAutoFit/>
          </a:bodyPr>
          <a:lstStyle/>
          <a:p>
            <a:pPr algn="l">
              <a:lnSpc>
                <a:spcPts val="3500"/>
              </a:lnSpc>
            </a:pPr>
            <a:r>
              <a:rPr lang="en-US" sz="2500">
                <a:solidFill>
                  <a:srgbClr val="492709"/>
                </a:solidFill>
                <a:latin typeface="Mardoto"/>
                <a:ea typeface="Mardoto"/>
                <a:cs typeface="Mardoto"/>
                <a:sym typeface="Mardoto"/>
              </a:rPr>
              <a:t>REKOMENDASI</a:t>
            </a:r>
          </a:p>
        </p:txBody>
      </p:sp>
      <p:sp>
        <p:nvSpPr>
          <p:cNvPr name="Freeform 12" id="12"/>
          <p:cNvSpPr/>
          <p:nvPr/>
        </p:nvSpPr>
        <p:spPr>
          <a:xfrm flipH="false" flipV="false" rot="0">
            <a:off x="16006709" y="5574991"/>
            <a:ext cx="3587612" cy="3587612"/>
          </a:xfrm>
          <a:custGeom>
            <a:avLst/>
            <a:gdLst/>
            <a:ahLst/>
            <a:cxnLst/>
            <a:rect r="r" b="b" t="t" l="l"/>
            <a:pathLst>
              <a:path h="3587612" w="3587612">
                <a:moveTo>
                  <a:pt x="0" y="0"/>
                </a:moveTo>
                <a:lnTo>
                  <a:pt x="3587612" y="0"/>
                </a:lnTo>
                <a:lnTo>
                  <a:pt x="3587612" y="3587612"/>
                </a:lnTo>
                <a:lnTo>
                  <a:pt x="0" y="358761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6706194" y="1637101"/>
            <a:ext cx="4836949" cy="1947088"/>
            <a:chOff x="0" y="0"/>
            <a:chExt cx="1273929" cy="512813"/>
          </a:xfrm>
        </p:grpSpPr>
        <p:sp>
          <p:nvSpPr>
            <p:cNvPr name="Freeform 14" id="14"/>
            <p:cNvSpPr/>
            <p:nvPr/>
          </p:nvSpPr>
          <p:spPr>
            <a:xfrm flipH="false" flipV="false" rot="0">
              <a:off x="0" y="0"/>
              <a:ext cx="1273929" cy="512813"/>
            </a:xfrm>
            <a:custGeom>
              <a:avLst/>
              <a:gdLst/>
              <a:ahLst/>
              <a:cxnLst/>
              <a:rect r="r" b="b" t="t" l="l"/>
              <a:pathLst>
                <a:path h="512813" w="1273929">
                  <a:moveTo>
                    <a:pt x="81630" y="0"/>
                  </a:moveTo>
                  <a:lnTo>
                    <a:pt x="1192299" y="0"/>
                  </a:lnTo>
                  <a:cubicBezTo>
                    <a:pt x="1213949" y="0"/>
                    <a:pt x="1234712" y="8600"/>
                    <a:pt x="1250020" y="23909"/>
                  </a:cubicBezTo>
                  <a:cubicBezTo>
                    <a:pt x="1265329" y="39217"/>
                    <a:pt x="1273929" y="59980"/>
                    <a:pt x="1273929" y="81630"/>
                  </a:cubicBezTo>
                  <a:lnTo>
                    <a:pt x="1273929" y="431184"/>
                  </a:lnTo>
                  <a:cubicBezTo>
                    <a:pt x="1273929" y="476267"/>
                    <a:pt x="1237382" y="512813"/>
                    <a:pt x="1192299" y="512813"/>
                  </a:cubicBezTo>
                  <a:lnTo>
                    <a:pt x="81630" y="512813"/>
                  </a:lnTo>
                  <a:cubicBezTo>
                    <a:pt x="59980" y="512813"/>
                    <a:pt x="39217" y="504213"/>
                    <a:pt x="23909" y="488905"/>
                  </a:cubicBezTo>
                  <a:cubicBezTo>
                    <a:pt x="8600" y="473596"/>
                    <a:pt x="0" y="452833"/>
                    <a:pt x="0" y="431184"/>
                  </a:cubicBezTo>
                  <a:lnTo>
                    <a:pt x="0" y="81630"/>
                  </a:lnTo>
                  <a:cubicBezTo>
                    <a:pt x="0" y="59980"/>
                    <a:pt x="8600" y="39217"/>
                    <a:pt x="23909" y="23909"/>
                  </a:cubicBezTo>
                  <a:cubicBezTo>
                    <a:pt x="39217" y="8600"/>
                    <a:pt x="59980" y="0"/>
                    <a:pt x="81630" y="0"/>
                  </a:cubicBezTo>
                  <a:close/>
                </a:path>
              </a:pathLst>
            </a:custGeom>
            <a:gradFill rotWithShape="true">
              <a:gsLst>
                <a:gs pos="0">
                  <a:srgbClr val="341700">
                    <a:alpha val="100000"/>
                  </a:srgbClr>
                </a:gs>
                <a:gs pos="100000">
                  <a:srgbClr val="6A4018">
                    <a:alpha val="100000"/>
                  </a:srgbClr>
                </a:gs>
              </a:gsLst>
              <a:lin ang="2700000"/>
            </a:gradFill>
          </p:spPr>
        </p:sp>
        <p:sp>
          <p:nvSpPr>
            <p:cNvPr name="TextBox 15" id="15"/>
            <p:cNvSpPr txBox="true"/>
            <p:nvPr/>
          </p:nvSpPr>
          <p:spPr>
            <a:xfrm>
              <a:off x="0" y="-57150"/>
              <a:ext cx="1273929" cy="569963"/>
            </a:xfrm>
            <a:prstGeom prst="rect">
              <a:avLst/>
            </a:prstGeom>
          </p:spPr>
          <p:txBody>
            <a:bodyPr anchor="ctr" rtlCol="false" tIns="50800" lIns="50800" bIns="50800" rIns="50800"/>
            <a:lstStyle/>
            <a:p>
              <a:pPr algn="ctr">
                <a:lnSpc>
                  <a:spcPts val="4480"/>
                </a:lnSpc>
              </a:pPr>
              <a:r>
                <a:rPr lang="en-US" b="true" sz="3200">
                  <a:solidFill>
                    <a:srgbClr val="FFFFFF"/>
                  </a:solidFill>
                  <a:latin typeface="Open Sauce Bold"/>
                  <a:ea typeface="Open Sauce Bold"/>
                  <a:cs typeface="Open Sauce Bold"/>
                  <a:sym typeface="Open Sauce Bold"/>
                </a:rPr>
                <a:t>Perusahaan Toko Elektronik EL</a:t>
              </a:r>
            </a:p>
          </p:txBody>
        </p:sp>
      </p:grpSp>
      <p:grpSp>
        <p:nvGrpSpPr>
          <p:cNvPr name="Group 16" id="16"/>
          <p:cNvGrpSpPr/>
          <p:nvPr/>
        </p:nvGrpSpPr>
        <p:grpSpPr>
          <a:xfrm rot="0">
            <a:off x="10147556" y="4799667"/>
            <a:ext cx="4836949" cy="1947088"/>
            <a:chOff x="0" y="0"/>
            <a:chExt cx="1273929" cy="512813"/>
          </a:xfrm>
        </p:grpSpPr>
        <p:sp>
          <p:nvSpPr>
            <p:cNvPr name="Freeform 17" id="17"/>
            <p:cNvSpPr/>
            <p:nvPr/>
          </p:nvSpPr>
          <p:spPr>
            <a:xfrm flipH="false" flipV="false" rot="0">
              <a:off x="0" y="0"/>
              <a:ext cx="1273929" cy="512813"/>
            </a:xfrm>
            <a:custGeom>
              <a:avLst/>
              <a:gdLst/>
              <a:ahLst/>
              <a:cxnLst/>
              <a:rect r="r" b="b" t="t" l="l"/>
              <a:pathLst>
                <a:path h="512813" w="1273929">
                  <a:moveTo>
                    <a:pt x="81630" y="0"/>
                  </a:moveTo>
                  <a:lnTo>
                    <a:pt x="1192299" y="0"/>
                  </a:lnTo>
                  <a:cubicBezTo>
                    <a:pt x="1213949" y="0"/>
                    <a:pt x="1234712" y="8600"/>
                    <a:pt x="1250020" y="23909"/>
                  </a:cubicBezTo>
                  <a:cubicBezTo>
                    <a:pt x="1265329" y="39217"/>
                    <a:pt x="1273929" y="59980"/>
                    <a:pt x="1273929" y="81630"/>
                  </a:cubicBezTo>
                  <a:lnTo>
                    <a:pt x="1273929" y="431184"/>
                  </a:lnTo>
                  <a:cubicBezTo>
                    <a:pt x="1273929" y="476267"/>
                    <a:pt x="1237382" y="512813"/>
                    <a:pt x="1192299" y="512813"/>
                  </a:cubicBezTo>
                  <a:lnTo>
                    <a:pt x="81630" y="512813"/>
                  </a:lnTo>
                  <a:cubicBezTo>
                    <a:pt x="59980" y="512813"/>
                    <a:pt x="39217" y="504213"/>
                    <a:pt x="23909" y="488905"/>
                  </a:cubicBezTo>
                  <a:cubicBezTo>
                    <a:pt x="8600" y="473596"/>
                    <a:pt x="0" y="452833"/>
                    <a:pt x="0" y="431184"/>
                  </a:cubicBezTo>
                  <a:lnTo>
                    <a:pt x="0" y="81630"/>
                  </a:lnTo>
                  <a:cubicBezTo>
                    <a:pt x="0" y="59980"/>
                    <a:pt x="8600" y="39217"/>
                    <a:pt x="23909" y="23909"/>
                  </a:cubicBezTo>
                  <a:cubicBezTo>
                    <a:pt x="39217" y="8600"/>
                    <a:pt x="59980" y="0"/>
                    <a:pt x="81630" y="0"/>
                  </a:cubicBezTo>
                  <a:close/>
                </a:path>
              </a:pathLst>
            </a:custGeom>
            <a:gradFill rotWithShape="true">
              <a:gsLst>
                <a:gs pos="0">
                  <a:srgbClr val="341700">
                    <a:alpha val="100000"/>
                  </a:srgbClr>
                </a:gs>
                <a:gs pos="100000">
                  <a:srgbClr val="6A4018">
                    <a:alpha val="100000"/>
                  </a:srgbClr>
                </a:gs>
              </a:gsLst>
              <a:lin ang="2700000"/>
            </a:gradFill>
          </p:spPr>
        </p:sp>
        <p:sp>
          <p:nvSpPr>
            <p:cNvPr name="TextBox 18" id="18"/>
            <p:cNvSpPr txBox="true"/>
            <p:nvPr/>
          </p:nvSpPr>
          <p:spPr>
            <a:xfrm>
              <a:off x="0" y="-57150"/>
              <a:ext cx="1273929" cy="569963"/>
            </a:xfrm>
            <a:prstGeom prst="rect">
              <a:avLst/>
            </a:prstGeom>
          </p:spPr>
          <p:txBody>
            <a:bodyPr anchor="ctr" rtlCol="false" tIns="50800" lIns="50800" bIns="50800" rIns="50800"/>
            <a:lstStyle/>
            <a:p>
              <a:pPr algn="ctr">
                <a:lnSpc>
                  <a:spcPts val="4480"/>
                </a:lnSpc>
              </a:pPr>
              <a:r>
                <a:rPr lang="en-US" b="true" sz="3200">
                  <a:solidFill>
                    <a:srgbClr val="FFFFFF"/>
                  </a:solidFill>
                  <a:latin typeface="Open Sauce Bold"/>
                  <a:ea typeface="Open Sauce Bold"/>
                  <a:cs typeface="Open Sauce Bold"/>
                  <a:sym typeface="Open Sauce Bold"/>
                </a:rPr>
                <a:t>Divisi Marketing</a:t>
              </a:r>
            </a:p>
          </p:txBody>
        </p:sp>
      </p:grpSp>
      <p:grpSp>
        <p:nvGrpSpPr>
          <p:cNvPr name="Group 19" id="19"/>
          <p:cNvGrpSpPr/>
          <p:nvPr/>
        </p:nvGrpSpPr>
        <p:grpSpPr>
          <a:xfrm rot="0">
            <a:off x="3340828" y="4799667"/>
            <a:ext cx="4836949" cy="1947088"/>
            <a:chOff x="0" y="0"/>
            <a:chExt cx="1273929" cy="512813"/>
          </a:xfrm>
        </p:grpSpPr>
        <p:sp>
          <p:nvSpPr>
            <p:cNvPr name="Freeform 20" id="20"/>
            <p:cNvSpPr/>
            <p:nvPr/>
          </p:nvSpPr>
          <p:spPr>
            <a:xfrm flipH="false" flipV="false" rot="0">
              <a:off x="0" y="0"/>
              <a:ext cx="1273929" cy="512813"/>
            </a:xfrm>
            <a:custGeom>
              <a:avLst/>
              <a:gdLst/>
              <a:ahLst/>
              <a:cxnLst/>
              <a:rect r="r" b="b" t="t" l="l"/>
              <a:pathLst>
                <a:path h="512813" w="1273929">
                  <a:moveTo>
                    <a:pt x="81630" y="0"/>
                  </a:moveTo>
                  <a:lnTo>
                    <a:pt x="1192299" y="0"/>
                  </a:lnTo>
                  <a:cubicBezTo>
                    <a:pt x="1213949" y="0"/>
                    <a:pt x="1234712" y="8600"/>
                    <a:pt x="1250020" y="23909"/>
                  </a:cubicBezTo>
                  <a:cubicBezTo>
                    <a:pt x="1265329" y="39217"/>
                    <a:pt x="1273929" y="59980"/>
                    <a:pt x="1273929" y="81630"/>
                  </a:cubicBezTo>
                  <a:lnTo>
                    <a:pt x="1273929" y="431184"/>
                  </a:lnTo>
                  <a:cubicBezTo>
                    <a:pt x="1273929" y="476267"/>
                    <a:pt x="1237382" y="512813"/>
                    <a:pt x="1192299" y="512813"/>
                  </a:cubicBezTo>
                  <a:lnTo>
                    <a:pt x="81630" y="512813"/>
                  </a:lnTo>
                  <a:cubicBezTo>
                    <a:pt x="59980" y="512813"/>
                    <a:pt x="39217" y="504213"/>
                    <a:pt x="23909" y="488905"/>
                  </a:cubicBezTo>
                  <a:cubicBezTo>
                    <a:pt x="8600" y="473596"/>
                    <a:pt x="0" y="452833"/>
                    <a:pt x="0" y="431184"/>
                  </a:cubicBezTo>
                  <a:lnTo>
                    <a:pt x="0" y="81630"/>
                  </a:lnTo>
                  <a:cubicBezTo>
                    <a:pt x="0" y="59980"/>
                    <a:pt x="8600" y="39217"/>
                    <a:pt x="23909" y="23909"/>
                  </a:cubicBezTo>
                  <a:cubicBezTo>
                    <a:pt x="39217" y="8600"/>
                    <a:pt x="59980" y="0"/>
                    <a:pt x="81630" y="0"/>
                  </a:cubicBezTo>
                  <a:close/>
                </a:path>
              </a:pathLst>
            </a:custGeom>
            <a:gradFill rotWithShape="true">
              <a:gsLst>
                <a:gs pos="0">
                  <a:srgbClr val="341700">
                    <a:alpha val="100000"/>
                  </a:srgbClr>
                </a:gs>
                <a:gs pos="100000">
                  <a:srgbClr val="6A4018">
                    <a:alpha val="100000"/>
                  </a:srgbClr>
                </a:gs>
              </a:gsLst>
              <a:lin ang="2700000"/>
            </a:gradFill>
          </p:spPr>
        </p:sp>
        <p:sp>
          <p:nvSpPr>
            <p:cNvPr name="TextBox 21" id="21"/>
            <p:cNvSpPr txBox="true"/>
            <p:nvPr/>
          </p:nvSpPr>
          <p:spPr>
            <a:xfrm>
              <a:off x="0" y="-57150"/>
              <a:ext cx="1273929" cy="569963"/>
            </a:xfrm>
            <a:prstGeom prst="rect">
              <a:avLst/>
            </a:prstGeom>
          </p:spPr>
          <p:txBody>
            <a:bodyPr anchor="ctr" rtlCol="false" tIns="50800" lIns="50800" bIns="50800" rIns="50800"/>
            <a:lstStyle/>
            <a:p>
              <a:pPr algn="ctr">
                <a:lnSpc>
                  <a:spcPts val="4480"/>
                </a:lnSpc>
              </a:pPr>
              <a:r>
                <a:rPr lang="en-US" b="true" sz="3200">
                  <a:solidFill>
                    <a:srgbClr val="FFFFFF"/>
                  </a:solidFill>
                  <a:latin typeface="Open Sauce Bold"/>
                  <a:ea typeface="Open Sauce Bold"/>
                  <a:cs typeface="Open Sauce Bold"/>
                  <a:sym typeface="Open Sauce Bold"/>
                </a:rPr>
                <a:t>Data Analyst</a:t>
              </a:r>
            </a:p>
          </p:txBody>
        </p:sp>
      </p:grpSp>
      <p:grpSp>
        <p:nvGrpSpPr>
          <p:cNvPr name="Group 22" id="22"/>
          <p:cNvGrpSpPr/>
          <p:nvPr/>
        </p:nvGrpSpPr>
        <p:grpSpPr>
          <a:xfrm rot="0">
            <a:off x="10147556" y="7337306"/>
            <a:ext cx="4836949" cy="1947088"/>
            <a:chOff x="0" y="0"/>
            <a:chExt cx="1273929" cy="512813"/>
          </a:xfrm>
        </p:grpSpPr>
        <p:sp>
          <p:nvSpPr>
            <p:cNvPr name="Freeform 23" id="23"/>
            <p:cNvSpPr/>
            <p:nvPr/>
          </p:nvSpPr>
          <p:spPr>
            <a:xfrm flipH="false" flipV="false" rot="0">
              <a:off x="0" y="0"/>
              <a:ext cx="1273929" cy="512813"/>
            </a:xfrm>
            <a:custGeom>
              <a:avLst/>
              <a:gdLst/>
              <a:ahLst/>
              <a:cxnLst/>
              <a:rect r="r" b="b" t="t" l="l"/>
              <a:pathLst>
                <a:path h="512813" w="1273929">
                  <a:moveTo>
                    <a:pt x="81630" y="0"/>
                  </a:moveTo>
                  <a:lnTo>
                    <a:pt x="1192299" y="0"/>
                  </a:lnTo>
                  <a:cubicBezTo>
                    <a:pt x="1213949" y="0"/>
                    <a:pt x="1234712" y="8600"/>
                    <a:pt x="1250020" y="23909"/>
                  </a:cubicBezTo>
                  <a:cubicBezTo>
                    <a:pt x="1265329" y="39217"/>
                    <a:pt x="1273929" y="59980"/>
                    <a:pt x="1273929" y="81630"/>
                  </a:cubicBezTo>
                  <a:lnTo>
                    <a:pt x="1273929" y="431184"/>
                  </a:lnTo>
                  <a:cubicBezTo>
                    <a:pt x="1273929" y="476267"/>
                    <a:pt x="1237382" y="512813"/>
                    <a:pt x="1192299" y="512813"/>
                  </a:cubicBezTo>
                  <a:lnTo>
                    <a:pt x="81630" y="512813"/>
                  </a:lnTo>
                  <a:cubicBezTo>
                    <a:pt x="59980" y="512813"/>
                    <a:pt x="39217" y="504213"/>
                    <a:pt x="23909" y="488905"/>
                  </a:cubicBezTo>
                  <a:cubicBezTo>
                    <a:pt x="8600" y="473596"/>
                    <a:pt x="0" y="452833"/>
                    <a:pt x="0" y="431184"/>
                  </a:cubicBezTo>
                  <a:lnTo>
                    <a:pt x="0" y="81630"/>
                  </a:lnTo>
                  <a:cubicBezTo>
                    <a:pt x="0" y="59980"/>
                    <a:pt x="8600" y="39217"/>
                    <a:pt x="23909" y="23909"/>
                  </a:cubicBezTo>
                  <a:cubicBezTo>
                    <a:pt x="39217" y="8600"/>
                    <a:pt x="59980" y="0"/>
                    <a:pt x="81630" y="0"/>
                  </a:cubicBezTo>
                  <a:close/>
                </a:path>
              </a:pathLst>
            </a:custGeom>
            <a:gradFill rotWithShape="true">
              <a:gsLst>
                <a:gs pos="0">
                  <a:srgbClr val="341700">
                    <a:alpha val="100000"/>
                  </a:srgbClr>
                </a:gs>
                <a:gs pos="100000">
                  <a:srgbClr val="6A4018">
                    <a:alpha val="100000"/>
                  </a:srgbClr>
                </a:gs>
              </a:gsLst>
              <a:lin ang="2700000"/>
            </a:gradFill>
          </p:spPr>
        </p:sp>
        <p:sp>
          <p:nvSpPr>
            <p:cNvPr name="TextBox 24" id="24"/>
            <p:cNvSpPr txBox="true"/>
            <p:nvPr/>
          </p:nvSpPr>
          <p:spPr>
            <a:xfrm>
              <a:off x="0" y="-57150"/>
              <a:ext cx="1273929" cy="569963"/>
            </a:xfrm>
            <a:prstGeom prst="rect">
              <a:avLst/>
            </a:prstGeom>
          </p:spPr>
          <p:txBody>
            <a:bodyPr anchor="ctr" rtlCol="false" tIns="50800" lIns="50800" bIns="50800" rIns="50800"/>
            <a:lstStyle/>
            <a:p>
              <a:pPr algn="ctr">
                <a:lnSpc>
                  <a:spcPts val="4480"/>
                </a:lnSpc>
              </a:pPr>
              <a:r>
                <a:rPr lang="en-US" b="true" sz="3200">
                  <a:solidFill>
                    <a:srgbClr val="FFFFFF"/>
                  </a:solidFill>
                  <a:latin typeface="Open Sauce Bold"/>
                  <a:ea typeface="Open Sauce Bold"/>
                  <a:cs typeface="Open Sauce Bold"/>
                  <a:sym typeface="Open Sauce Bold"/>
                </a:rPr>
                <a:t>Karyawan Toko Elektronik EL</a:t>
              </a:r>
            </a:p>
          </p:txBody>
        </p:sp>
      </p:grpSp>
      <p:sp>
        <p:nvSpPr>
          <p:cNvPr name="AutoShape 25" id="25"/>
          <p:cNvSpPr/>
          <p:nvPr/>
        </p:nvSpPr>
        <p:spPr>
          <a:xfrm flipH="true">
            <a:off x="9105618" y="3584189"/>
            <a:ext cx="0" cy="605878"/>
          </a:xfrm>
          <a:prstGeom prst="line">
            <a:avLst/>
          </a:prstGeom>
          <a:ln cap="flat" w="38100">
            <a:solidFill>
              <a:srgbClr val="492709"/>
            </a:solidFill>
            <a:prstDash val="solid"/>
            <a:headEnd type="none" len="sm" w="sm"/>
            <a:tailEnd type="none" len="sm" w="sm"/>
          </a:ln>
        </p:spPr>
      </p:sp>
      <p:sp>
        <p:nvSpPr>
          <p:cNvPr name="AutoShape 26" id="26"/>
          <p:cNvSpPr/>
          <p:nvPr/>
        </p:nvSpPr>
        <p:spPr>
          <a:xfrm>
            <a:off x="5859498" y="4190067"/>
            <a:ext cx="6492240" cy="0"/>
          </a:xfrm>
          <a:prstGeom prst="line">
            <a:avLst/>
          </a:prstGeom>
          <a:ln cap="flat" w="38100">
            <a:solidFill>
              <a:srgbClr val="492709"/>
            </a:solidFill>
            <a:prstDash val="solid"/>
            <a:headEnd type="none" len="sm" w="sm"/>
            <a:tailEnd type="none" len="sm" w="sm"/>
          </a:ln>
        </p:spPr>
      </p:sp>
      <p:sp>
        <p:nvSpPr>
          <p:cNvPr name="AutoShape 27" id="27"/>
          <p:cNvSpPr/>
          <p:nvPr/>
        </p:nvSpPr>
        <p:spPr>
          <a:xfrm flipH="true">
            <a:off x="5878548" y="4171672"/>
            <a:ext cx="0" cy="605878"/>
          </a:xfrm>
          <a:prstGeom prst="line">
            <a:avLst/>
          </a:prstGeom>
          <a:ln cap="flat" w="38100">
            <a:solidFill>
              <a:srgbClr val="FFFFFF"/>
            </a:solidFill>
            <a:prstDash val="solid"/>
            <a:headEnd type="none" len="sm" w="sm"/>
            <a:tailEnd type="none" len="sm" w="sm"/>
          </a:ln>
        </p:spPr>
      </p:sp>
      <p:sp>
        <p:nvSpPr>
          <p:cNvPr name="AutoShape 28" id="28"/>
          <p:cNvSpPr/>
          <p:nvPr/>
        </p:nvSpPr>
        <p:spPr>
          <a:xfrm>
            <a:off x="12370788" y="4193789"/>
            <a:ext cx="0" cy="605878"/>
          </a:xfrm>
          <a:prstGeom prst="line">
            <a:avLst/>
          </a:prstGeom>
          <a:ln cap="flat" w="38100">
            <a:solidFill>
              <a:srgbClr val="FFFFFF"/>
            </a:solidFill>
            <a:prstDash val="solid"/>
            <a:headEnd type="none" len="sm" w="sm"/>
            <a:tailEnd type="none" len="sm" w="sm"/>
          </a:ln>
        </p:spPr>
      </p:sp>
      <p:sp>
        <p:nvSpPr>
          <p:cNvPr name="AutoShape 29" id="29"/>
          <p:cNvSpPr/>
          <p:nvPr/>
        </p:nvSpPr>
        <p:spPr>
          <a:xfrm>
            <a:off x="12332688" y="6746756"/>
            <a:ext cx="0" cy="605878"/>
          </a:xfrm>
          <a:prstGeom prst="line">
            <a:avLst/>
          </a:prstGeom>
          <a:ln cap="flat" w="38100">
            <a:solidFill>
              <a:srgbClr val="FFFFFF"/>
            </a:solidFill>
            <a:prstDash val="solid"/>
            <a:headEnd type="none" len="sm" w="sm"/>
            <a:tailEnd type="none" len="sm" w="sm"/>
          </a:ln>
        </p:spPr>
      </p:sp>
      <p:sp>
        <p:nvSpPr>
          <p:cNvPr name="AutoShape 30" id="30"/>
          <p:cNvSpPr/>
          <p:nvPr/>
        </p:nvSpPr>
        <p:spPr>
          <a:xfrm flipV="true">
            <a:off x="8177776" y="5773212"/>
            <a:ext cx="1969780" cy="19050"/>
          </a:xfrm>
          <a:prstGeom prst="line">
            <a:avLst/>
          </a:prstGeom>
          <a:ln cap="flat" w="47625">
            <a:solidFill>
              <a:srgbClr val="FFFFFF"/>
            </a:solidFill>
            <a:prstDash val="solid"/>
            <a:headEnd type="none" len="sm" w="sm"/>
            <a:tailEnd type="none" len="sm" w="sm"/>
          </a:ln>
        </p:spPr>
      </p:sp>
      <p:sp>
        <p:nvSpPr>
          <p:cNvPr name="TextBox 31" id="31"/>
          <p:cNvSpPr txBox="true"/>
          <p:nvPr/>
        </p:nvSpPr>
        <p:spPr>
          <a:xfrm rot="0">
            <a:off x="2375112" y="298141"/>
            <a:ext cx="13461012" cy="1120775"/>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swald Bold"/>
                <a:ea typeface="Oswald Bold"/>
                <a:cs typeface="Oswald Bold"/>
                <a:sym typeface="Oswald Bold"/>
              </a:rPr>
              <a:t>STAKEHOLDER</a:t>
            </a:r>
          </a:p>
        </p:txBody>
      </p:sp>
      <p:sp>
        <p:nvSpPr>
          <p:cNvPr name="AutoShape 32" id="32"/>
          <p:cNvSpPr/>
          <p:nvPr/>
        </p:nvSpPr>
        <p:spPr>
          <a:xfrm flipH="true">
            <a:off x="5878548" y="4193789"/>
            <a:ext cx="0" cy="605878"/>
          </a:xfrm>
          <a:prstGeom prst="line">
            <a:avLst/>
          </a:prstGeom>
          <a:ln cap="flat" w="38100">
            <a:solidFill>
              <a:srgbClr val="492709"/>
            </a:solidFill>
            <a:prstDash val="solid"/>
            <a:headEnd type="none" len="sm" w="sm"/>
            <a:tailEnd type="arrow" len="sm" w="med"/>
          </a:ln>
        </p:spPr>
      </p:sp>
      <p:sp>
        <p:nvSpPr>
          <p:cNvPr name="AutoShape 33" id="33"/>
          <p:cNvSpPr/>
          <p:nvPr/>
        </p:nvSpPr>
        <p:spPr>
          <a:xfrm>
            <a:off x="12370788" y="4193789"/>
            <a:ext cx="0" cy="639139"/>
          </a:xfrm>
          <a:prstGeom prst="line">
            <a:avLst/>
          </a:prstGeom>
          <a:ln cap="flat" w="38100">
            <a:solidFill>
              <a:srgbClr val="492709"/>
            </a:solidFill>
            <a:prstDash val="solid"/>
            <a:headEnd type="none" len="sm" w="sm"/>
            <a:tailEnd type="arrow" len="sm" w="med"/>
          </a:ln>
        </p:spPr>
      </p:sp>
      <p:sp>
        <p:nvSpPr>
          <p:cNvPr name="AutoShape 34" id="34"/>
          <p:cNvSpPr/>
          <p:nvPr/>
        </p:nvSpPr>
        <p:spPr>
          <a:xfrm>
            <a:off x="12332688" y="6746756"/>
            <a:ext cx="0" cy="625401"/>
          </a:xfrm>
          <a:prstGeom prst="line">
            <a:avLst/>
          </a:prstGeom>
          <a:ln cap="flat" w="38100">
            <a:solidFill>
              <a:srgbClr val="492709"/>
            </a:solidFill>
            <a:prstDash val="solid"/>
            <a:headEnd type="none" len="sm" w="sm"/>
            <a:tailEnd type="arrow" len="sm" w="med"/>
          </a:ln>
        </p:spPr>
      </p:sp>
      <p:sp>
        <p:nvSpPr>
          <p:cNvPr name="AutoShape 35" id="35"/>
          <p:cNvSpPr/>
          <p:nvPr/>
        </p:nvSpPr>
        <p:spPr>
          <a:xfrm>
            <a:off x="9588830" y="5773212"/>
            <a:ext cx="558726" cy="0"/>
          </a:xfrm>
          <a:prstGeom prst="line">
            <a:avLst/>
          </a:prstGeom>
          <a:ln cap="flat" w="38100">
            <a:solidFill>
              <a:srgbClr val="FFFFFF"/>
            </a:solidFill>
            <a:prstDash val="solid"/>
            <a:headEnd type="none" len="sm" w="sm"/>
            <a:tailEnd type="arrow" len="sm" w="med"/>
          </a:ln>
        </p:spPr>
      </p:sp>
      <p:sp>
        <p:nvSpPr>
          <p:cNvPr name="Freeform 36" id="36"/>
          <p:cNvSpPr/>
          <p:nvPr/>
        </p:nvSpPr>
        <p:spPr>
          <a:xfrm flipH="false" flipV="false" rot="0">
            <a:off x="1795631" y="3711268"/>
            <a:ext cx="2610181" cy="2329586"/>
          </a:xfrm>
          <a:custGeom>
            <a:avLst/>
            <a:gdLst/>
            <a:ahLst/>
            <a:cxnLst/>
            <a:rect r="r" b="b" t="t" l="l"/>
            <a:pathLst>
              <a:path h="2329586" w="2610181">
                <a:moveTo>
                  <a:pt x="0" y="0"/>
                </a:moveTo>
                <a:lnTo>
                  <a:pt x="2610181" y="0"/>
                </a:lnTo>
                <a:lnTo>
                  <a:pt x="2610181" y="2329586"/>
                </a:lnTo>
                <a:lnTo>
                  <a:pt x="0" y="23295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2187502" y="3964311"/>
            <a:ext cx="1572605" cy="1264709"/>
          </a:xfrm>
          <a:prstGeom prst="rect">
            <a:avLst/>
          </a:prstGeom>
        </p:spPr>
        <p:txBody>
          <a:bodyPr anchor="t" rtlCol="false" tIns="0" lIns="0" bIns="0" rIns="0">
            <a:spAutoFit/>
          </a:bodyPr>
          <a:lstStyle/>
          <a:p>
            <a:pPr algn="ctr">
              <a:lnSpc>
                <a:spcPts val="5081"/>
              </a:lnSpc>
            </a:pPr>
            <a:r>
              <a:rPr lang="en-US" sz="3629" b="true">
                <a:solidFill>
                  <a:srgbClr val="492709"/>
                </a:solidFill>
                <a:latin typeface="Open Sans Bold"/>
                <a:ea typeface="Open Sans Bold"/>
                <a:cs typeface="Open Sans Bold"/>
                <a:sym typeface="Open Sans Bold"/>
              </a:rPr>
              <a:t>Saya disini</a:t>
            </a:r>
          </a:p>
        </p:txBody>
      </p:sp>
      <p:sp>
        <p:nvSpPr>
          <p:cNvPr name="TextBox 38" id="38"/>
          <p:cNvSpPr txBox="true"/>
          <p:nvPr/>
        </p:nvSpPr>
        <p:spPr>
          <a:xfrm rot="0">
            <a:off x="17800515" y="10093628"/>
            <a:ext cx="487485" cy="372744"/>
          </a:xfrm>
          <a:prstGeom prst="rect">
            <a:avLst/>
          </a:prstGeom>
        </p:spPr>
        <p:txBody>
          <a:bodyPr anchor="t" rtlCol="false" tIns="0" lIns="0" bIns="0" rIns="0">
            <a:spAutoFit/>
          </a:bodyPr>
          <a:lstStyle/>
          <a:p>
            <a:pPr algn="l">
              <a:lnSpc>
                <a:spcPts val="3080"/>
              </a:lnSpc>
            </a:pPr>
            <a:r>
              <a:rPr lang="en-US" sz="2200" b="true">
                <a:solidFill>
                  <a:srgbClr val="492709"/>
                </a:solidFill>
                <a:latin typeface="Oswald Bold"/>
                <a:ea typeface="Oswald Bold"/>
                <a:cs typeface="Oswald Bold"/>
                <a:sym typeface="Oswald Bold"/>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237975"/>
            <a:ext cx="16718978" cy="2140453"/>
            <a:chOff x="0" y="0"/>
            <a:chExt cx="4403352" cy="563741"/>
          </a:xfrm>
        </p:grpSpPr>
        <p:sp>
          <p:nvSpPr>
            <p:cNvPr name="Freeform 3" id="3"/>
            <p:cNvSpPr/>
            <p:nvPr/>
          </p:nvSpPr>
          <p:spPr>
            <a:xfrm flipH="false" flipV="false" rot="0">
              <a:off x="0" y="0"/>
              <a:ext cx="4403352" cy="563741"/>
            </a:xfrm>
            <a:custGeom>
              <a:avLst/>
              <a:gdLst/>
              <a:ahLst/>
              <a:cxnLst/>
              <a:rect r="r" b="b" t="t" l="l"/>
              <a:pathLst>
                <a:path h="563741" w="4403352">
                  <a:moveTo>
                    <a:pt x="8335" y="0"/>
                  </a:moveTo>
                  <a:lnTo>
                    <a:pt x="4395017" y="0"/>
                  </a:lnTo>
                  <a:cubicBezTo>
                    <a:pt x="4399620" y="0"/>
                    <a:pt x="4403352" y="3732"/>
                    <a:pt x="4403352" y="8335"/>
                  </a:cubicBezTo>
                  <a:lnTo>
                    <a:pt x="4403352" y="555406"/>
                  </a:lnTo>
                  <a:cubicBezTo>
                    <a:pt x="4403352" y="557616"/>
                    <a:pt x="4402474" y="559736"/>
                    <a:pt x="4400911" y="561299"/>
                  </a:cubicBezTo>
                  <a:cubicBezTo>
                    <a:pt x="4399348" y="562863"/>
                    <a:pt x="4397228" y="563741"/>
                    <a:pt x="4395017" y="563741"/>
                  </a:cubicBezTo>
                  <a:lnTo>
                    <a:pt x="8335" y="563741"/>
                  </a:lnTo>
                  <a:cubicBezTo>
                    <a:pt x="3732" y="563741"/>
                    <a:pt x="0" y="560009"/>
                    <a:pt x="0" y="555406"/>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4" id="4"/>
            <p:cNvSpPr txBox="true"/>
            <p:nvPr/>
          </p:nvSpPr>
          <p:spPr>
            <a:xfrm>
              <a:off x="0" y="-47625"/>
              <a:ext cx="4403352" cy="611366"/>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84420" y="4363050"/>
            <a:ext cx="16669366" cy="986803"/>
            <a:chOff x="0" y="0"/>
            <a:chExt cx="4390286" cy="259899"/>
          </a:xfrm>
        </p:grpSpPr>
        <p:sp>
          <p:nvSpPr>
            <p:cNvPr name="Freeform 6" id="6"/>
            <p:cNvSpPr/>
            <p:nvPr/>
          </p:nvSpPr>
          <p:spPr>
            <a:xfrm flipH="false" flipV="false" rot="0">
              <a:off x="0" y="0"/>
              <a:ext cx="4390286" cy="259899"/>
            </a:xfrm>
            <a:custGeom>
              <a:avLst/>
              <a:gdLst/>
              <a:ahLst/>
              <a:cxnLst/>
              <a:rect r="r" b="b" t="t" l="l"/>
              <a:pathLst>
                <a:path h="259899" w="4390286">
                  <a:moveTo>
                    <a:pt x="6502" y="0"/>
                  </a:moveTo>
                  <a:lnTo>
                    <a:pt x="4383783" y="0"/>
                  </a:lnTo>
                  <a:cubicBezTo>
                    <a:pt x="4385508" y="0"/>
                    <a:pt x="4387162" y="685"/>
                    <a:pt x="4388381" y="1904"/>
                  </a:cubicBezTo>
                  <a:cubicBezTo>
                    <a:pt x="4389600" y="3124"/>
                    <a:pt x="4390286" y="4778"/>
                    <a:pt x="4390286" y="6502"/>
                  </a:cubicBezTo>
                  <a:lnTo>
                    <a:pt x="4390286" y="253397"/>
                  </a:lnTo>
                  <a:cubicBezTo>
                    <a:pt x="4390286" y="256988"/>
                    <a:pt x="4387374" y="259899"/>
                    <a:pt x="4383783" y="259899"/>
                  </a:cubicBezTo>
                  <a:lnTo>
                    <a:pt x="6502" y="259899"/>
                  </a:lnTo>
                  <a:cubicBezTo>
                    <a:pt x="4778" y="259899"/>
                    <a:pt x="3124" y="259214"/>
                    <a:pt x="1904" y="257994"/>
                  </a:cubicBezTo>
                  <a:cubicBezTo>
                    <a:pt x="685" y="256775"/>
                    <a:pt x="0" y="255121"/>
                    <a:pt x="0" y="253397"/>
                  </a:cubicBezTo>
                  <a:lnTo>
                    <a:pt x="0" y="6502"/>
                  </a:lnTo>
                  <a:cubicBezTo>
                    <a:pt x="0" y="4778"/>
                    <a:pt x="685" y="3124"/>
                    <a:pt x="1904" y="1904"/>
                  </a:cubicBezTo>
                  <a:cubicBezTo>
                    <a:pt x="3124" y="685"/>
                    <a:pt x="4778" y="0"/>
                    <a:pt x="6502" y="0"/>
                  </a:cubicBezTo>
                  <a:close/>
                </a:path>
              </a:pathLst>
            </a:custGeom>
            <a:solidFill>
              <a:srgbClr val="FFFFFF"/>
            </a:solidFill>
          </p:spPr>
        </p:sp>
        <p:sp>
          <p:nvSpPr>
            <p:cNvPr name="TextBox 7" id="7"/>
            <p:cNvSpPr txBox="true"/>
            <p:nvPr/>
          </p:nvSpPr>
          <p:spPr>
            <a:xfrm>
              <a:off x="0" y="-47625"/>
              <a:ext cx="4390286" cy="307524"/>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5400000">
            <a:off x="180507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1513013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2203916"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5528984"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5400000">
            <a:off x="260276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5400000">
            <a:off x="1592782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5400000">
            <a:off x="17207355" y="-540322"/>
            <a:ext cx="1080645" cy="108064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5400000">
            <a:off x="0" y="-540322"/>
            <a:ext cx="1080645" cy="108064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20" id="20"/>
          <p:cNvSpPr txBox="true"/>
          <p:nvPr/>
        </p:nvSpPr>
        <p:spPr>
          <a:xfrm rot="0">
            <a:off x="1246847" y="3470875"/>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01</a:t>
            </a:r>
          </a:p>
        </p:txBody>
      </p:sp>
      <p:sp>
        <p:nvSpPr>
          <p:cNvPr name="TextBox 21" id="21"/>
          <p:cNvSpPr txBox="true"/>
          <p:nvPr/>
        </p:nvSpPr>
        <p:spPr>
          <a:xfrm rot="0">
            <a:off x="2317712" y="3743925"/>
            <a:ext cx="8926639" cy="381000"/>
          </a:xfrm>
          <a:prstGeom prst="rect">
            <a:avLst/>
          </a:prstGeom>
        </p:spPr>
        <p:txBody>
          <a:bodyPr anchor="t" rtlCol="false" tIns="0" lIns="0" bIns="0" rIns="0">
            <a:spAutoFit/>
          </a:bodyPr>
          <a:lstStyle/>
          <a:p>
            <a:pPr algn="l">
              <a:lnSpc>
                <a:spcPts val="2879"/>
              </a:lnSpc>
            </a:pPr>
            <a:r>
              <a:rPr lang="en-US" sz="2400" b="true">
                <a:solidFill>
                  <a:srgbClr val="F3C601"/>
                </a:solidFill>
                <a:latin typeface="Poppins Semi-Bold"/>
                <a:ea typeface="Poppins Semi-Bold"/>
                <a:cs typeface="Poppins Semi-Bold"/>
                <a:sym typeface="Poppins Semi-Bold"/>
              </a:rPr>
              <a:t>Fokus Marketing ke Pelanggan dengan CLV Tinggi</a:t>
            </a:r>
          </a:p>
        </p:txBody>
      </p:sp>
      <p:sp>
        <p:nvSpPr>
          <p:cNvPr name="TextBox 22" id="22"/>
          <p:cNvSpPr txBox="true"/>
          <p:nvPr/>
        </p:nvSpPr>
        <p:spPr>
          <a:xfrm rot="0">
            <a:off x="1361783" y="4500223"/>
            <a:ext cx="16392003" cy="640080"/>
          </a:xfrm>
          <a:prstGeom prst="rect">
            <a:avLst/>
          </a:prstGeom>
        </p:spPr>
        <p:txBody>
          <a:bodyPr anchor="t" rtlCol="false" tIns="0" lIns="0" bIns="0" rIns="0">
            <a:spAutoFit/>
          </a:bodyPr>
          <a:lstStyle/>
          <a:p>
            <a:pPr algn="just">
              <a:lnSpc>
                <a:spcPts val="2520"/>
              </a:lnSpc>
            </a:pPr>
            <a:r>
              <a:rPr lang="en-US" sz="1800">
                <a:solidFill>
                  <a:srgbClr val="0D0D0D"/>
                </a:solidFill>
                <a:latin typeface="Poppins"/>
                <a:ea typeface="Poppins"/>
                <a:cs typeface="Poppins"/>
                <a:sym typeface="Poppins"/>
              </a:rPr>
              <a:t>Toko Elektronik EL dapat mengidentifikasi pelanggan dengan CLV tinggi dan memprioritaskan mereka untuk kampanye pemasaran, program loyalitas, dan pelayanan khusus agar tetap loyal. Ketika fokus marketing dipertajam, dapat mengoptimalkan anggaran marketing.</a:t>
            </a:r>
          </a:p>
        </p:txBody>
      </p:sp>
      <p:sp>
        <p:nvSpPr>
          <p:cNvPr name="TextBox 23" id="23"/>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REKOMENDASI</a:t>
            </a:r>
          </a:p>
        </p:txBody>
      </p:sp>
      <p:sp>
        <p:nvSpPr>
          <p:cNvPr name="TextBox 24" id="24"/>
          <p:cNvSpPr txBox="true"/>
          <p:nvPr/>
        </p:nvSpPr>
        <p:spPr>
          <a:xfrm rot="0">
            <a:off x="540322" y="1762656"/>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BISNIS</a:t>
            </a:r>
          </a:p>
        </p:txBody>
      </p:sp>
      <p:grpSp>
        <p:nvGrpSpPr>
          <p:cNvPr name="Group 25" id="25"/>
          <p:cNvGrpSpPr/>
          <p:nvPr/>
        </p:nvGrpSpPr>
        <p:grpSpPr>
          <a:xfrm rot="0">
            <a:off x="1022592" y="5378428"/>
            <a:ext cx="16718978" cy="2140453"/>
            <a:chOff x="0" y="0"/>
            <a:chExt cx="4403352" cy="563741"/>
          </a:xfrm>
        </p:grpSpPr>
        <p:sp>
          <p:nvSpPr>
            <p:cNvPr name="Freeform 26" id="26"/>
            <p:cNvSpPr/>
            <p:nvPr/>
          </p:nvSpPr>
          <p:spPr>
            <a:xfrm flipH="false" flipV="false" rot="0">
              <a:off x="0" y="0"/>
              <a:ext cx="4403352" cy="563741"/>
            </a:xfrm>
            <a:custGeom>
              <a:avLst/>
              <a:gdLst/>
              <a:ahLst/>
              <a:cxnLst/>
              <a:rect r="r" b="b" t="t" l="l"/>
              <a:pathLst>
                <a:path h="563741" w="4403352">
                  <a:moveTo>
                    <a:pt x="8335" y="0"/>
                  </a:moveTo>
                  <a:lnTo>
                    <a:pt x="4395017" y="0"/>
                  </a:lnTo>
                  <a:cubicBezTo>
                    <a:pt x="4399620" y="0"/>
                    <a:pt x="4403352" y="3732"/>
                    <a:pt x="4403352" y="8335"/>
                  </a:cubicBezTo>
                  <a:lnTo>
                    <a:pt x="4403352" y="555406"/>
                  </a:lnTo>
                  <a:cubicBezTo>
                    <a:pt x="4403352" y="557616"/>
                    <a:pt x="4402474" y="559736"/>
                    <a:pt x="4400911" y="561299"/>
                  </a:cubicBezTo>
                  <a:cubicBezTo>
                    <a:pt x="4399348" y="562863"/>
                    <a:pt x="4397228" y="563741"/>
                    <a:pt x="4395017" y="563741"/>
                  </a:cubicBezTo>
                  <a:lnTo>
                    <a:pt x="8335" y="563741"/>
                  </a:lnTo>
                  <a:cubicBezTo>
                    <a:pt x="3732" y="563741"/>
                    <a:pt x="0" y="560009"/>
                    <a:pt x="0" y="555406"/>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27" id="27"/>
            <p:cNvSpPr txBox="true"/>
            <p:nvPr/>
          </p:nvSpPr>
          <p:spPr>
            <a:xfrm>
              <a:off x="0" y="-47625"/>
              <a:ext cx="4403352" cy="611366"/>
            </a:xfrm>
            <a:prstGeom prst="rect">
              <a:avLst/>
            </a:prstGeom>
          </p:spPr>
          <p:txBody>
            <a:bodyPr anchor="ctr" rtlCol="false" tIns="50800" lIns="50800" bIns="50800" rIns="50800"/>
            <a:lstStyle/>
            <a:p>
              <a:pPr algn="ctr">
                <a:lnSpc>
                  <a:spcPts val="2100"/>
                </a:lnSpc>
              </a:pPr>
            </a:p>
          </p:txBody>
        </p:sp>
      </p:grpSp>
      <p:grpSp>
        <p:nvGrpSpPr>
          <p:cNvPr name="Group 28" id="28"/>
          <p:cNvGrpSpPr/>
          <p:nvPr/>
        </p:nvGrpSpPr>
        <p:grpSpPr>
          <a:xfrm rot="0">
            <a:off x="1078312" y="6503503"/>
            <a:ext cx="16669366" cy="986803"/>
            <a:chOff x="0" y="0"/>
            <a:chExt cx="4390286" cy="259899"/>
          </a:xfrm>
        </p:grpSpPr>
        <p:sp>
          <p:nvSpPr>
            <p:cNvPr name="Freeform 29" id="29"/>
            <p:cNvSpPr/>
            <p:nvPr/>
          </p:nvSpPr>
          <p:spPr>
            <a:xfrm flipH="false" flipV="false" rot="0">
              <a:off x="0" y="0"/>
              <a:ext cx="4390286" cy="259899"/>
            </a:xfrm>
            <a:custGeom>
              <a:avLst/>
              <a:gdLst/>
              <a:ahLst/>
              <a:cxnLst/>
              <a:rect r="r" b="b" t="t" l="l"/>
              <a:pathLst>
                <a:path h="259899" w="4390286">
                  <a:moveTo>
                    <a:pt x="6502" y="0"/>
                  </a:moveTo>
                  <a:lnTo>
                    <a:pt x="4383783" y="0"/>
                  </a:lnTo>
                  <a:cubicBezTo>
                    <a:pt x="4385508" y="0"/>
                    <a:pt x="4387162" y="685"/>
                    <a:pt x="4388381" y="1904"/>
                  </a:cubicBezTo>
                  <a:cubicBezTo>
                    <a:pt x="4389600" y="3124"/>
                    <a:pt x="4390286" y="4778"/>
                    <a:pt x="4390286" y="6502"/>
                  </a:cubicBezTo>
                  <a:lnTo>
                    <a:pt x="4390286" y="253397"/>
                  </a:lnTo>
                  <a:cubicBezTo>
                    <a:pt x="4390286" y="256988"/>
                    <a:pt x="4387374" y="259899"/>
                    <a:pt x="4383783" y="259899"/>
                  </a:cubicBezTo>
                  <a:lnTo>
                    <a:pt x="6502" y="259899"/>
                  </a:lnTo>
                  <a:cubicBezTo>
                    <a:pt x="4778" y="259899"/>
                    <a:pt x="3124" y="259214"/>
                    <a:pt x="1904" y="257994"/>
                  </a:cubicBezTo>
                  <a:cubicBezTo>
                    <a:pt x="685" y="256775"/>
                    <a:pt x="0" y="255121"/>
                    <a:pt x="0" y="253397"/>
                  </a:cubicBezTo>
                  <a:lnTo>
                    <a:pt x="0" y="6502"/>
                  </a:lnTo>
                  <a:cubicBezTo>
                    <a:pt x="0" y="4778"/>
                    <a:pt x="685" y="3124"/>
                    <a:pt x="1904" y="1904"/>
                  </a:cubicBezTo>
                  <a:cubicBezTo>
                    <a:pt x="3124" y="685"/>
                    <a:pt x="4778" y="0"/>
                    <a:pt x="6502" y="0"/>
                  </a:cubicBezTo>
                  <a:close/>
                </a:path>
              </a:pathLst>
            </a:custGeom>
            <a:solidFill>
              <a:srgbClr val="FFFFFF"/>
            </a:solidFill>
          </p:spPr>
        </p:sp>
        <p:sp>
          <p:nvSpPr>
            <p:cNvPr name="TextBox 30" id="30"/>
            <p:cNvSpPr txBox="true"/>
            <p:nvPr/>
          </p:nvSpPr>
          <p:spPr>
            <a:xfrm>
              <a:off x="0" y="-47625"/>
              <a:ext cx="4390286" cy="307524"/>
            </a:xfrm>
            <a:prstGeom prst="rect">
              <a:avLst/>
            </a:prstGeom>
          </p:spPr>
          <p:txBody>
            <a:bodyPr anchor="ctr" rtlCol="false" tIns="50800" lIns="50800" bIns="50800" rIns="50800"/>
            <a:lstStyle/>
            <a:p>
              <a:pPr algn="ctr">
                <a:lnSpc>
                  <a:spcPts val="2100"/>
                </a:lnSpc>
              </a:pPr>
            </a:p>
          </p:txBody>
        </p:sp>
      </p:grpSp>
      <p:sp>
        <p:nvSpPr>
          <p:cNvPr name="TextBox 31" id="31"/>
          <p:cNvSpPr txBox="true"/>
          <p:nvPr/>
        </p:nvSpPr>
        <p:spPr>
          <a:xfrm rot="0">
            <a:off x="1240739" y="5611328"/>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02</a:t>
            </a:r>
          </a:p>
        </p:txBody>
      </p:sp>
      <p:sp>
        <p:nvSpPr>
          <p:cNvPr name="TextBox 32" id="32"/>
          <p:cNvSpPr txBox="true"/>
          <p:nvPr/>
        </p:nvSpPr>
        <p:spPr>
          <a:xfrm rot="0">
            <a:off x="2246376" y="5884378"/>
            <a:ext cx="13494930" cy="381000"/>
          </a:xfrm>
          <a:prstGeom prst="rect">
            <a:avLst/>
          </a:prstGeom>
        </p:spPr>
        <p:txBody>
          <a:bodyPr anchor="t" rtlCol="false" tIns="0" lIns="0" bIns="0" rIns="0">
            <a:spAutoFit/>
          </a:bodyPr>
          <a:lstStyle/>
          <a:p>
            <a:pPr algn="l">
              <a:lnSpc>
                <a:spcPts val="2879"/>
              </a:lnSpc>
            </a:pPr>
            <a:r>
              <a:rPr lang="en-US" sz="2400" b="true">
                <a:solidFill>
                  <a:srgbClr val="F3C601"/>
                </a:solidFill>
                <a:latin typeface="Poppins Semi-Bold"/>
                <a:ea typeface="Poppins Semi-Bold"/>
                <a:cs typeface="Poppins Semi-Bold"/>
                <a:sym typeface="Poppins Semi-Bold"/>
              </a:rPr>
              <a:t>Pemasaran Sesuai Segmentasi</a:t>
            </a:r>
          </a:p>
        </p:txBody>
      </p:sp>
      <p:sp>
        <p:nvSpPr>
          <p:cNvPr name="TextBox 33" id="33"/>
          <p:cNvSpPr txBox="true"/>
          <p:nvPr/>
        </p:nvSpPr>
        <p:spPr>
          <a:xfrm rot="0">
            <a:off x="1355674" y="6640676"/>
            <a:ext cx="14679842" cy="640080"/>
          </a:xfrm>
          <a:prstGeom prst="rect">
            <a:avLst/>
          </a:prstGeom>
        </p:spPr>
        <p:txBody>
          <a:bodyPr anchor="t" rtlCol="false" tIns="0" lIns="0" bIns="0" rIns="0">
            <a:spAutoFit/>
          </a:bodyPr>
          <a:lstStyle/>
          <a:p>
            <a:pPr algn="just">
              <a:lnSpc>
                <a:spcPts val="2520"/>
              </a:lnSpc>
            </a:pPr>
            <a:r>
              <a:rPr lang="en-US" sz="1800">
                <a:solidFill>
                  <a:srgbClr val="0D0D0D"/>
                </a:solidFill>
                <a:latin typeface="Poppins"/>
                <a:ea typeface="Poppins"/>
                <a:cs typeface="Poppins"/>
                <a:sym typeface="Poppins"/>
              </a:rPr>
              <a:t>Dalam upaya peningkatan nilai CLV pelanggan, dapat menggunakan data pelanggan, contoh pelanggan berstatus karyawan dengan Income &gt;20.000 perbulan, dapat ditawari dengan bentuk </a:t>
            </a:r>
            <a:r>
              <a:rPr lang="en-US" sz="1800" i="true">
                <a:solidFill>
                  <a:srgbClr val="0D0D0D"/>
                </a:solidFill>
                <a:latin typeface="Poppins Italics"/>
                <a:ea typeface="Poppins Italics"/>
                <a:cs typeface="Poppins Italics"/>
                <a:sym typeface="Poppins Italics"/>
              </a:rPr>
              <a:t>cross-selling, </a:t>
            </a:r>
            <a:r>
              <a:rPr lang="en-US" sz="1800">
                <a:solidFill>
                  <a:srgbClr val="0D0D0D"/>
                </a:solidFill>
                <a:latin typeface="Poppins"/>
                <a:ea typeface="Poppins"/>
                <a:cs typeface="Poppins"/>
                <a:sym typeface="Poppins"/>
              </a:rPr>
              <a:t>asuransi rumah dan kendaraan.</a:t>
            </a:r>
          </a:p>
        </p:txBody>
      </p:sp>
      <p:grpSp>
        <p:nvGrpSpPr>
          <p:cNvPr name="Group 34" id="34"/>
          <p:cNvGrpSpPr/>
          <p:nvPr/>
        </p:nvGrpSpPr>
        <p:grpSpPr>
          <a:xfrm rot="0">
            <a:off x="1028700" y="7518881"/>
            <a:ext cx="16718978" cy="2140453"/>
            <a:chOff x="0" y="0"/>
            <a:chExt cx="4403352" cy="563741"/>
          </a:xfrm>
        </p:grpSpPr>
        <p:sp>
          <p:nvSpPr>
            <p:cNvPr name="Freeform 35" id="35"/>
            <p:cNvSpPr/>
            <p:nvPr/>
          </p:nvSpPr>
          <p:spPr>
            <a:xfrm flipH="false" flipV="false" rot="0">
              <a:off x="0" y="0"/>
              <a:ext cx="4403352" cy="563741"/>
            </a:xfrm>
            <a:custGeom>
              <a:avLst/>
              <a:gdLst/>
              <a:ahLst/>
              <a:cxnLst/>
              <a:rect r="r" b="b" t="t" l="l"/>
              <a:pathLst>
                <a:path h="563741" w="4403352">
                  <a:moveTo>
                    <a:pt x="8335" y="0"/>
                  </a:moveTo>
                  <a:lnTo>
                    <a:pt x="4395017" y="0"/>
                  </a:lnTo>
                  <a:cubicBezTo>
                    <a:pt x="4399620" y="0"/>
                    <a:pt x="4403352" y="3732"/>
                    <a:pt x="4403352" y="8335"/>
                  </a:cubicBezTo>
                  <a:lnTo>
                    <a:pt x="4403352" y="555406"/>
                  </a:lnTo>
                  <a:cubicBezTo>
                    <a:pt x="4403352" y="557616"/>
                    <a:pt x="4402474" y="559736"/>
                    <a:pt x="4400911" y="561299"/>
                  </a:cubicBezTo>
                  <a:cubicBezTo>
                    <a:pt x="4399348" y="562863"/>
                    <a:pt x="4397228" y="563741"/>
                    <a:pt x="4395017" y="563741"/>
                  </a:cubicBezTo>
                  <a:lnTo>
                    <a:pt x="8335" y="563741"/>
                  </a:lnTo>
                  <a:cubicBezTo>
                    <a:pt x="3732" y="563741"/>
                    <a:pt x="0" y="560009"/>
                    <a:pt x="0" y="555406"/>
                  </a:cubicBezTo>
                  <a:lnTo>
                    <a:pt x="0" y="8335"/>
                  </a:lnTo>
                  <a:cubicBezTo>
                    <a:pt x="0" y="3732"/>
                    <a:pt x="3732" y="0"/>
                    <a:pt x="8335"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36" id="36"/>
            <p:cNvSpPr txBox="true"/>
            <p:nvPr/>
          </p:nvSpPr>
          <p:spPr>
            <a:xfrm>
              <a:off x="0" y="-47625"/>
              <a:ext cx="4403352" cy="611366"/>
            </a:xfrm>
            <a:prstGeom prst="rect">
              <a:avLst/>
            </a:prstGeom>
          </p:spPr>
          <p:txBody>
            <a:bodyPr anchor="ctr" rtlCol="false" tIns="50800" lIns="50800" bIns="50800" rIns="50800"/>
            <a:lstStyle/>
            <a:p>
              <a:pPr algn="ctr">
                <a:lnSpc>
                  <a:spcPts val="2100"/>
                </a:lnSpc>
              </a:pPr>
            </a:p>
          </p:txBody>
        </p:sp>
      </p:grpSp>
      <p:grpSp>
        <p:nvGrpSpPr>
          <p:cNvPr name="Group 37" id="37"/>
          <p:cNvGrpSpPr/>
          <p:nvPr/>
        </p:nvGrpSpPr>
        <p:grpSpPr>
          <a:xfrm rot="0">
            <a:off x="1084420" y="8643956"/>
            <a:ext cx="16669366" cy="986803"/>
            <a:chOff x="0" y="0"/>
            <a:chExt cx="4390286" cy="259899"/>
          </a:xfrm>
        </p:grpSpPr>
        <p:sp>
          <p:nvSpPr>
            <p:cNvPr name="Freeform 38" id="38"/>
            <p:cNvSpPr/>
            <p:nvPr/>
          </p:nvSpPr>
          <p:spPr>
            <a:xfrm flipH="false" flipV="false" rot="0">
              <a:off x="0" y="0"/>
              <a:ext cx="4390286" cy="259899"/>
            </a:xfrm>
            <a:custGeom>
              <a:avLst/>
              <a:gdLst/>
              <a:ahLst/>
              <a:cxnLst/>
              <a:rect r="r" b="b" t="t" l="l"/>
              <a:pathLst>
                <a:path h="259899" w="4390286">
                  <a:moveTo>
                    <a:pt x="6502" y="0"/>
                  </a:moveTo>
                  <a:lnTo>
                    <a:pt x="4383783" y="0"/>
                  </a:lnTo>
                  <a:cubicBezTo>
                    <a:pt x="4385508" y="0"/>
                    <a:pt x="4387162" y="685"/>
                    <a:pt x="4388381" y="1904"/>
                  </a:cubicBezTo>
                  <a:cubicBezTo>
                    <a:pt x="4389600" y="3124"/>
                    <a:pt x="4390286" y="4778"/>
                    <a:pt x="4390286" y="6502"/>
                  </a:cubicBezTo>
                  <a:lnTo>
                    <a:pt x="4390286" y="253397"/>
                  </a:lnTo>
                  <a:cubicBezTo>
                    <a:pt x="4390286" y="256988"/>
                    <a:pt x="4387374" y="259899"/>
                    <a:pt x="4383783" y="259899"/>
                  </a:cubicBezTo>
                  <a:lnTo>
                    <a:pt x="6502" y="259899"/>
                  </a:lnTo>
                  <a:cubicBezTo>
                    <a:pt x="4778" y="259899"/>
                    <a:pt x="3124" y="259214"/>
                    <a:pt x="1904" y="257994"/>
                  </a:cubicBezTo>
                  <a:cubicBezTo>
                    <a:pt x="685" y="256775"/>
                    <a:pt x="0" y="255121"/>
                    <a:pt x="0" y="253397"/>
                  </a:cubicBezTo>
                  <a:lnTo>
                    <a:pt x="0" y="6502"/>
                  </a:lnTo>
                  <a:cubicBezTo>
                    <a:pt x="0" y="4778"/>
                    <a:pt x="685" y="3124"/>
                    <a:pt x="1904" y="1904"/>
                  </a:cubicBezTo>
                  <a:cubicBezTo>
                    <a:pt x="3124" y="685"/>
                    <a:pt x="4778" y="0"/>
                    <a:pt x="6502" y="0"/>
                  </a:cubicBezTo>
                  <a:close/>
                </a:path>
              </a:pathLst>
            </a:custGeom>
            <a:solidFill>
              <a:srgbClr val="FFFFFF"/>
            </a:solidFill>
          </p:spPr>
        </p:sp>
        <p:sp>
          <p:nvSpPr>
            <p:cNvPr name="TextBox 39" id="39"/>
            <p:cNvSpPr txBox="true"/>
            <p:nvPr/>
          </p:nvSpPr>
          <p:spPr>
            <a:xfrm>
              <a:off x="0" y="-47625"/>
              <a:ext cx="4390286" cy="307524"/>
            </a:xfrm>
            <a:prstGeom prst="rect">
              <a:avLst/>
            </a:prstGeom>
          </p:spPr>
          <p:txBody>
            <a:bodyPr anchor="ctr" rtlCol="false" tIns="50800" lIns="50800" bIns="50800" rIns="50800"/>
            <a:lstStyle/>
            <a:p>
              <a:pPr algn="ctr">
                <a:lnSpc>
                  <a:spcPts val="2100"/>
                </a:lnSpc>
              </a:pPr>
            </a:p>
          </p:txBody>
        </p:sp>
      </p:grpSp>
      <p:sp>
        <p:nvSpPr>
          <p:cNvPr name="TextBox 40" id="40"/>
          <p:cNvSpPr txBox="true"/>
          <p:nvPr/>
        </p:nvSpPr>
        <p:spPr>
          <a:xfrm rot="0">
            <a:off x="1246847" y="7751780"/>
            <a:ext cx="883905" cy="892175"/>
          </a:xfrm>
          <a:prstGeom prst="rect">
            <a:avLst/>
          </a:prstGeom>
        </p:spPr>
        <p:txBody>
          <a:bodyPr anchor="t" rtlCol="false" tIns="0" lIns="0" bIns="0" rIns="0">
            <a:spAutoFit/>
          </a:bodyPr>
          <a:lstStyle/>
          <a:p>
            <a:pPr algn="ctr">
              <a:lnSpc>
                <a:spcPts val="7149"/>
              </a:lnSpc>
            </a:pPr>
            <a:r>
              <a:rPr lang="en-US" b="true" sz="5499">
                <a:solidFill>
                  <a:srgbClr val="F3C601"/>
                </a:solidFill>
                <a:latin typeface="Archivo Narrow Bold"/>
                <a:ea typeface="Archivo Narrow Bold"/>
                <a:cs typeface="Archivo Narrow Bold"/>
                <a:sym typeface="Archivo Narrow Bold"/>
              </a:rPr>
              <a:t>03</a:t>
            </a:r>
          </a:p>
        </p:txBody>
      </p:sp>
      <p:sp>
        <p:nvSpPr>
          <p:cNvPr name="TextBox 41" id="41"/>
          <p:cNvSpPr txBox="true"/>
          <p:nvPr/>
        </p:nvSpPr>
        <p:spPr>
          <a:xfrm rot="0">
            <a:off x="2317712" y="8051680"/>
            <a:ext cx="13494930" cy="742950"/>
          </a:xfrm>
          <a:prstGeom prst="rect">
            <a:avLst/>
          </a:prstGeom>
        </p:spPr>
        <p:txBody>
          <a:bodyPr anchor="t" rtlCol="false" tIns="0" lIns="0" bIns="0" rIns="0">
            <a:spAutoFit/>
          </a:bodyPr>
          <a:lstStyle/>
          <a:p>
            <a:pPr algn="l">
              <a:lnSpc>
                <a:spcPts val="2879"/>
              </a:lnSpc>
            </a:pPr>
            <a:r>
              <a:rPr lang="en-US" sz="2400" b="true">
                <a:solidFill>
                  <a:srgbClr val="F3C601"/>
                </a:solidFill>
                <a:latin typeface="Poppins Semi-Bold"/>
                <a:ea typeface="Poppins Semi-Bold"/>
                <a:cs typeface="Poppins Semi-Bold"/>
                <a:sym typeface="Poppins Semi-Bold"/>
              </a:rPr>
              <a:t>Monitor dan Update Model Secara Berkala</a:t>
            </a:r>
          </a:p>
          <a:p>
            <a:pPr algn="l">
              <a:lnSpc>
                <a:spcPts val="2879"/>
              </a:lnSpc>
            </a:pPr>
          </a:p>
        </p:txBody>
      </p:sp>
      <p:sp>
        <p:nvSpPr>
          <p:cNvPr name="TextBox 42" id="42"/>
          <p:cNvSpPr txBox="true"/>
          <p:nvPr/>
        </p:nvSpPr>
        <p:spPr>
          <a:xfrm rot="0">
            <a:off x="1361783" y="8781129"/>
            <a:ext cx="14679842" cy="325755"/>
          </a:xfrm>
          <a:prstGeom prst="rect">
            <a:avLst/>
          </a:prstGeom>
        </p:spPr>
        <p:txBody>
          <a:bodyPr anchor="t" rtlCol="false" tIns="0" lIns="0" bIns="0" rIns="0">
            <a:spAutoFit/>
          </a:bodyPr>
          <a:lstStyle/>
          <a:p>
            <a:pPr algn="just">
              <a:lnSpc>
                <a:spcPts val="2520"/>
              </a:lnSpc>
            </a:pPr>
            <a:r>
              <a:rPr lang="en-US" sz="1800">
                <a:solidFill>
                  <a:srgbClr val="0D0D0D"/>
                </a:solidFill>
                <a:latin typeface="Poppins"/>
                <a:ea typeface="Poppins"/>
                <a:cs typeface="Poppins"/>
                <a:sym typeface="Poppins"/>
              </a:rPr>
              <a:t>Perilaku pelanggan berubah sehingga Toko El Elektronik dapat update berkala nilai CLV pelanggan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80507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13013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2203916"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00000">
            <a:off x="15528984"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2602761"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5400000">
            <a:off x="15927829" y="1739395"/>
            <a:ext cx="555100" cy="327509"/>
          </a:xfrm>
          <a:custGeom>
            <a:avLst/>
            <a:gdLst/>
            <a:ahLst/>
            <a:cxnLst/>
            <a:rect r="r" b="b" t="t" l="l"/>
            <a:pathLst>
              <a:path h="327509" w="555100">
                <a:moveTo>
                  <a:pt x="0" y="0"/>
                </a:moveTo>
                <a:lnTo>
                  <a:pt x="555100" y="0"/>
                </a:lnTo>
                <a:lnTo>
                  <a:pt x="555100" y="327509"/>
                </a:lnTo>
                <a:lnTo>
                  <a:pt x="0" y="3275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5400000">
            <a:off x="17207355" y="-540322"/>
            <a:ext cx="1080645" cy="10806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0" y="-540322"/>
            <a:ext cx="1080645" cy="10806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AutoShape 14" id="14"/>
          <p:cNvSpPr/>
          <p:nvPr/>
        </p:nvSpPr>
        <p:spPr>
          <a:xfrm flipV="true">
            <a:off x="8015836" y="8610661"/>
            <a:ext cx="491650" cy="491650"/>
          </a:xfrm>
          <a:prstGeom prst="line">
            <a:avLst/>
          </a:prstGeom>
          <a:ln cap="flat" w="38100">
            <a:solidFill>
              <a:srgbClr val="F3C601"/>
            </a:solidFill>
            <a:prstDash val="solid"/>
            <a:headEnd type="none" len="sm" w="sm"/>
            <a:tailEnd type="oval" len="lg" w="lg"/>
          </a:ln>
        </p:spPr>
      </p:sp>
      <p:sp>
        <p:nvSpPr>
          <p:cNvPr name="AutoShape 15" id="15"/>
          <p:cNvSpPr/>
          <p:nvPr/>
        </p:nvSpPr>
        <p:spPr>
          <a:xfrm>
            <a:off x="8504031" y="8701855"/>
            <a:ext cx="289177" cy="289177"/>
          </a:xfrm>
          <a:prstGeom prst="line">
            <a:avLst/>
          </a:prstGeom>
          <a:ln cap="flat" w="38100">
            <a:solidFill>
              <a:srgbClr val="F3C601"/>
            </a:solidFill>
            <a:prstDash val="solid"/>
            <a:headEnd type="none" len="sm" w="sm"/>
            <a:tailEnd type="oval" len="lg" w="lg"/>
          </a:ln>
        </p:spPr>
      </p:sp>
      <p:sp>
        <p:nvSpPr>
          <p:cNvPr name="AutoShape 16" id="16"/>
          <p:cNvSpPr/>
          <p:nvPr/>
        </p:nvSpPr>
        <p:spPr>
          <a:xfrm flipH="true">
            <a:off x="10564550" y="9414290"/>
            <a:ext cx="491650" cy="491650"/>
          </a:xfrm>
          <a:prstGeom prst="line">
            <a:avLst/>
          </a:prstGeom>
          <a:ln cap="flat" w="38100">
            <a:solidFill>
              <a:srgbClr val="F3C601"/>
            </a:solidFill>
            <a:prstDash val="solid"/>
            <a:headEnd type="none" len="sm" w="sm"/>
            <a:tailEnd type="oval" len="lg" w="lg"/>
          </a:ln>
        </p:spPr>
      </p:sp>
      <p:sp>
        <p:nvSpPr>
          <p:cNvPr name="AutoShape 17" id="17"/>
          <p:cNvSpPr/>
          <p:nvPr/>
        </p:nvSpPr>
        <p:spPr>
          <a:xfrm flipH="true" flipV="true">
            <a:off x="10278827" y="9525568"/>
            <a:ext cx="289177" cy="289177"/>
          </a:xfrm>
          <a:prstGeom prst="line">
            <a:avLst/>
          </a:prstGeom>
          <a:ln cap="flat" w="38100">
            <a:solidFill>
              <a:srgbClr val="F3C601"/>
            </a:solidFill>
            <a:prstDash val="solid"/>
            <a:headEnd type="none" len="sm" w="sm"/>
            <a:tailEnd type="oval" len="lg" w="lg"/>
          </a:ln>
        </p:spPr>
      </p:sp>
      <p:grpSp>
        <p:nvGrpSpPr>
          <p:cNvPr name="Group 18" id="18"/>
          <p:cNvGrpSpPr/>
          <p:nvPr/>
        </p:nvGrpSpPr>
        <p:grpSpPr>
          <a:xfrm rot="-5400000">
            <a:off x="6859360" y="8595334"/>
            <a:ext cx="1325933" cy="13259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42875" cap="sq">
              <a:solidFill>
                <a:srgbClr val="F3C601"/>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5400000">
            <a:off x="8873051" y="8595334"/>
            <a:ext cx="1325933" cy="132593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42875" cap="sq">
              <a:solidFill>
                <a:srgbClr val="F3C601"/>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4" id="24"/>
          <p:cNvGrpSpPr/>
          <p:nvPr/>
        </p:nvGrpSpPr>
        <p:grpSpPr>
          <a:xfrm rot="-5400000">
            <a:off x="10886743" y="8595334"/>
            <a:ext cx="1325933" cy="13259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42875" cap="sq">
              <a:solidFill>
                <a:srgbClr val="F3C601"/>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Freeform 27" id="27"/>
          <p:cNvSpPr/>
          <p:nvPr/>
        </p:nvSpPr>
        <p:spPr>
          <a:xfrm flipH="false" flipV="false" rot="0">
            <a:off x="7205564" y="8991032"/>
            <a:ext cx="633524" cy="534536"/>
          </a:xfrm>
          <a:custGeom>
            <a:avLst/>
            <a:gdLst/>
            <a:ahLst/>
            <a:cxnLst/>
            <a:rect r="r" b="b" t="t" l="l"/>
            <a:pathLst>
              <a:path h="534536" w="633524">
                <a:moveTo>
                  <a:pt x="0" y="0"/>
                </a:moveTo>
                <a:lnTo>
                  <a:pt x="633524" y="0"/>
                </a:lnTo>
                <a:lnTo>
                  <a:pt x="633524" y="534536"/>
                </a:lnTo>
                <a:lnTo>
                  <a:pt x="0" y="5345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8" id="28"/>
          <p:cNvSpPr/>
          <p:nvPr/>
        </p:nvSpPr>
        <p:spPr>
          <a:xfrm flipH="false" flipV="false" rot="0">
            <a:off x="9218833" y="8941115"/>
            <a:ext cx="634369" cy="634369"/>
          </a:xfrm>
          <a:custGeom>
            <a:avLst/>
            <a:gdLst/>
            <a:ahLst/>
            <a:cxnLst/>
            <a:rect r="r" b="b" t="t" l="l"/>
            <a:pathLst>
              <a:path h="634369" w="634369">
                <a:moveTo>
                  <a:pt x="0" y="0"/>
                </a:moveTo>
                <a:lnTo>
                  <a:pt x="634370" y="0"/>
                </a:lnTo>
                <a:lnTo>
                  <a:pt x="634370" y="634370"/>
                </a:lnTo>
                <a:lnTo>
                  <a:pt x="0" y="6343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1234507" y="8941115"/>
            <a:ext cx="630405" cy="634369"/>
          </a:xfrm>
          <a:custGeom>
            <a:avLst/>
            <a:gdLst/>
            <a:ahLst/>
            <a:cxnLst/>
            <a:rect r="r" b="b" t="t" l="l"/>
            <a:pathLst>
              <a:path h="634369" w="630405">
                <a:moveTo>
                  <a:pt x="0" y="0"/>
                </a:moveTo>
                <a:lnTo>
                  <a:pt x="630405" y="0"/>
                </a:lnTo>
                <a:lnTo>
                  <a:pt x="630405" y="634370"/>
                </a:lnTo>
                <a:lnTo>
                  <a:pt x="0" y="6343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530438"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Bold"/>
                <a:ea typeface="Open Sauce Bold"/>
                <a:cs typeface="Open Sauce Bold"/>
                <a:sym typeface="Open Sauce Bold"/>
              </a:rPr>
              <a:t>REKOMENDASI PRIORITAS</a:t>
            </a:r>
          </a:p>
        </p:txBody>
      </p:sp>
      <p:grpSp>
        <p:nvGrpSpPr>
          <p:cNvPr name="Group 31" id="31"/>
          <p:cNvGrpSpPr/>
          <p:nvPr/>
        </p:nvGrpSpPr>
        <p:grpSpPr>
          <a:xfrm rot="0">
            <a:off x="1490660" y="3003047"/>
            <a:ext cx="9565540" cy="1409816"/>
            <a:chOff x="0" y="0"/>
            <a:chExt cx="2519319" cy="371310"/>
          </a:xfrm>
        </p:grpSpPr>
        <p:sp>
          <p:nvSpPr>
            <p:cNvPr name="Freeform 32" id="32"/>
            <p:cNvSpPr/>
            <p:nvPr/>
          </p:nvSpPr>
          <p:spPr>
            <a:xfrm flipH="false" flipV="false" rot="0">
              <a:off x="0" y="0"/>
              <a:ext cx="2519319" cy="371310"/>
            </a:xfrm>
            <a:custGeom>
              <a:avLst/>
              <a:gdLst/>
              <a:ahLst/>
              <a:cxnLst/>
              <a:rect r="r" b="b" t="t" l="l"/>
              <a:pathLst>
                <a:path h="371310" w="2519319">
                  <a:moveTo>
                    <a:pt x="14568" y="0"/>
                  </a:moveTo>
                  <a:lnTo>
                    <a:pt x="2504751" y="0"/>
                  </a:lnTo>
                  <a:cubicBezTo>
                    <a:pt x="2512797" y="0"/>
                    <a:pt x="2519319" y="6522"/>
                    <a:pt x="2519319" y="14568"/>
                  </a:cubicBezTo>
                  <a:lnTo>
                    <a:pt x="2519319" y="356741"/>
                  </a:lnTo>
                  <a:cubicBezTo>
                    <a:pt x="2519319" y="364787"/>
                    <a:pt x="2512797" y="371310"/>
                    <a:pt x="2504751" y="371310"/>
                  </a:cubicBezTo>
                  <a:lnTo>
                    <a:pt x="14568" y="371310"/>
                  </a:lnTo>
                  <a:cubicBezTo>
                    <a:pt x="10705" y="371310"/>
                    <a:pt x="6999" y="369775"/>
                    <a:pt x="4267" y="367043"/>
                  </a:cubicBezTo>
                  <a:cubicBezTo>
                    <a:pt x="1535" y="364310"/>
                    <a:pt x="0" y="360605"/>
                    <a:pt x="0" y="356741"/>
                  </a:cubicBezTo>
                  <a:lnTo>
                    <a:pt x="0" y="14568"/>
                  </a:lnTo>
                  <a:cubicBezTo>
                    <a:pt x="0" y="6522"/>
                    <a:pt x="6522" y="0"/>
                    <a:pt x="14568"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38100" cap="sq">
              <a:solidFill>
                <a:srgbClr val="F3C601"/>
              </a:solidFill>
              <a:prstDash val="solid"/>
              <a:miter/>
            </a:ln>
          </p:spPr>
        </p:sp>
        <p:sp>
          <p:nvSpPr>
            <p:cNvPr name="TextBox 33" id="33"/>
            <p:cNvSpPr txBox="true"/>
            <p:nvPr/>
          </p:nvSpPr>
          <p:spPr>
            <a:xfrm>
              <a:off x="0" y="-47625"/>
              <a:ext cx="2519319" cy="418935"/>
            </a:xfrm>
            <a:prstGeom prst="rect">
              <a:avLst/>
            </a:prstGeom>
          </p:spPr>
          <p:txBody>
            <a:bodyPr anchor="ctr" rtlCol="false" tIns="50800" lIns="50800" bIns="50800" rIns="50800"/>
            <a:lstStyle/>
            <a:p>
              <a:pPr algn="ctr">
                <a:lnSpc>
                  <a:spcPts val="2100"/>
                </a:lnSpc>
              </a:pPr>
            </a:p>
          </p:txBody>
        </p:sp>
      </p:grpSp>
      <p:sp>
        <p:nvSpPr>
          <p:cNvPr name="TextBox 34" id="34"/>
          <p:cNvSpPr txBox="true"/>
          <p:nvPr/>
        </p:nvSpPr>
        <p:spPr>
          <a:xfrm rot="0">
            <a:off x="2147849" y="3369818"/>
            <a:ext cx="13494930" cy="638175"/>
          </a:xfrm>
          <a:prstGeom prst="rect">
            <a:avLst/>
          </a:prstGeom>
        </p:spPr>
        <p:txBody>
          <a:bodyPr anchor="t" rtlCol="false" tIns="0" lIns="0" bIns="0" rIns="0">
            <a:spAutoFit/>
          </a:bodyPr>
          <a:lstStyle/>
          <a:p>
            <a:pPr algn="l">
              <a:lnSpc>
                <a:spcPts val="4799"/>
              </a:lnSpc>
            </a:pPr>
            <a:r>
              <a:rPr lang="en-US" sz="3999" b="true">
                <a:solidFill>
                  <a:srgbClr val="F3C601"/>
                </a:solidFill>
                <a:latin typeface="Poppins Semi-Bold"/>
                <a:ea typeface="Poppins Semi-Bold"/>
                <a:cs typeface="Poppins Semi-Bold"/>
                <a:sym typeface="Poppins Semi-Bold"/>
              </a:rPr>
              <a:t>Pemasaran Sesuai Segmentasi</a:t>
            </a:r>
          </a:p>
        </p:txBody>
      </p:sp>
      <p:grpSp>
        <p:nvGrpSpPr>
          <p:cNvPr name="Group 35" id="35"/>
          <p:cNvGrpSpPr/>
          <p:nvPr/>
        </p:nvGrpSpPr>
        <p:grpSpPr>
          <a:xfrm rot="0">
            <a:off x="1518520" y="4412863"/>
            <a:ext cx="11847787" cy="2411366"/>
            <a:chOff x="0" y="0"/>
            <a:chExt cx="3120405" cy="635092"/>
          </a:xfrm>
        </p:grpSpPr>
        <p:sp>
          <p:nvSpPr>
            <p:cNvPr name="Freeform 36" id="36"/>
            <p:cNvSpPr/>
            <p:nvPr/>
          </p:nvSpPr>
          <p:spPr>
            <a:xfrm flipH="false" flipV="false" rot="0">
              <a:off x="0" y="0"/>
              <a:ext cx="3120405" cy="635092"/>
            </a:xfrm>
            <a:custGeom>
              <a:avLst/>
              <a:gdLst/>
              <a:ahLst/>
              <a:cxnLst/>
              <a:rect r="r" b="b" t="t" l="l"/>
              <a:pathLst>
                <a:path h="635092" w="3120405">
                  <a:moveTo>
                    <a:pt x="9148" y="0"/>
                  </a:moveTo>
                  <a:lnTo>
                    <a:pt x="3111256" y="0"/>
                  </a:lnTo>
                  <a:cubicBezTo>
                    <a:pt x="3116309" y="0"/>
                    <a:pt x="3120405" y="4096"/>
                    <a:pt x="3120405" y="9148"/>
                  </a:cubicBezTo>
                  <a:lnTo>
                    <a:pt x="3120405" y="625944"/>
                  </a:lnTo>
                  <a:cubicBezTo>
                    <a:pt x="3120405" y="630997"/>
                    <a:pt x="3116309" y="635092"/>
                    <a:pt x="3111256" y="635092"/>
                  </a:cubicBezTo>
                  <a:lnTo>
                    <a:pt x="9148" y="635092"/>
                  </a:lnTo>
                  <a:cubicBezTo>
                    <a:pt x="4096" y="635092"/>
                    <a:pt x="0" y="630997"/>
                    <a:pt x="0" y="625944"/>
                  </a:cubicBezTo>
                  <a:lnTo>
                    <a:pt x="0" y="9148"/>
                  </a:lnTo>
                  <a:cubicBezTo>
                    <a:pt x="0" y="4096"/>
                    <a:pt x="4096" y="0"/>
                    <a:pt x="9148" y="0"/>
                  </a:cubicBezTo>
                  <a:close/>
                </a:path>
              </a:pathLst>
            </a:custGeom>
            <a:solidFill>
              <a:srgbClr val="FFFFFF"/>
            </a:solidFill>
            <a:ln w="38100" cap="sq">
              <a:solidFill>
                <a:srgbClr val="000000"/>
              </a:solidFill>
              <a:prstDash val="solid"/>
              <a:miter/>
            </a:ln>
          </p:spPr>
        </p:sp>
        <p:sp>
          <p:nvSpPr>
            <p:cNvPr name="TextBox 37" id="37"/>
            <p:cNvSpPr txBox="true"/>
            <p:nvPr/>
          </p:nvSpPr>
          <p:spPr>
            <a:xfrm>
              <a:off x="0" y="-47625"/>
              <a:ext cx="3120405" cy="682717"/>
            </a:xfrm>
            <a:prstGeom prst="rect">
              <a:avLst/>
            </a:prstGeom>
          </p:spPr>
          <p:txBody>
            <a:bodyPr anchor="ctr" rtlCol="false" tIns="50800" lIns="50800" bIns="50800" rIns="50800"/>
            <a:lstStyle/>
            <a:p>
              <a:pPr algn="ctr">
                <a:lnSpc>
                  <a:spcPts val="2100"/>
                </a:lnSpc>
              </a:pPr>
            </a:p>
          </p:txBody>
        </p:sp>
      </p:grpSp>
      <p:sp>
        <p:nvSpPr>
          <p:cNvPr name="TextBox 38" id="38"/>
          <p:cNvSpPr txBox="true"/>
          <p:nvPr/>
        </p:nvSpPr>
        <p:spPr>
          <a:xfrm rot="0">
            <a:off x="1795882" y="4550036"/>
            <a:ext cx="10843997" cy="2232660"/>
          </a:xfrm>
          <a:prstGeom prst="rect">
            <a:avLst/>
          </a:prstGeom>
        </p:spPr>
        <p:txBody>
          <a:bodyPr anchor="t" rtlCol="false" tIns="0" lIns="0" bIns="0" rIns="0">
            <a:spAutoFit/>
          </a:bodyPr>
          <a:lstStyle/>
          <a:p>
            <a:pPr algn="just">
              <a:lnSpc>
                <a:spcPts val="2939"/>
              </a:lnSpc>
            </a:pPr>
            <a:r>
              <a:rPr lang="en-US" sz="2099">
                <a:solidFill>
                  <a:srgbClr val="0D0D0D"/>
                </a:solidFill>
                <a:latin typeface="Poppins"/>
                <a:ea typeface="Poppins"/>
                <a:cs typeface="Poppins"/>
                <a:sym typeface="Poppins"/>
              </a:rPr>
              <a:t>Diketahui </a:t>
            </a:r>
            <a:r>
              <a:rPr lang="en-US" sz="2099" b="true">
                <a:solidFill>
                  <a:srgbClr val="0D0D0D"/>
                </a:solidFill>
                <a:latin typeface="Poppins Bold"/>
                <a:ea typeface="Poppins Bold"/>
                <a:cs typeface="Poppins Bold"/>
                <a:sym typeface="Poppins Bold"/>
              </a:rPr>
              <a:t>Number of Policies menjadi fitur utama</a:t>
            </a:r>
            <a:r>
              <a:rPr lang="en-US" sz="2099">
                <a:solidFill>
                  <a:srgbClr val="0D0D0D"/>
                </a:solidFill>
                <a:latin typeface="Poppins"/>
                <a:ea typeface="Poppins"/>
                <a:cs typeface="Poppins"/>
                <a:sym typeface="Poppins"/>
              </a:rPr>
              <a:t> dalam hasil CLV pelanggan. </a:t>
            </a:r>
          </a:p>
          <a:p>
            <a:pPr algn="just">
              <a:lnSpc>
                <a:spcPts val="2939"/>
              </a:lnSpc>
            </a:pPr>
            <a:r>
              <a:rPr lang="en-US" sz="2099">
                <a:solidFill>
                  <a:srgbClr val="0D0D0D"/>
                </a:solidFill>
                <a:latin typeface="Poppins"/>
                <a:ea typeface="Poppins"/>
                <a:cs typeface="Poppins"/>
                <a:sym typeface="Poppins"/>
              </a:rPr>
              <a:t>Dalam upaya peningkatan nilai CLV pelanggan, dapat menggunakan data pelanggan:</a:t>
            </a:r>
          </a:p>
          <a:p>
            <a:pPr algn="just" marL="453388" indent="-226694" lvl="1">
              <a:lnSpc>
                <a:spcPts val="2939"/>
              </a:lnSpc>
              <a:buFont typeface="Arial"/>
              <a:buChar char="•"/>
            </a:pPr>
            <a:r>
              <a:rPr lang="en-US" sz="2099">
                <a:solidFill>
                  <a:srgbClr val="0D0D0D"/>
                </a:solidFill>
                <a:latin typeface="Poppins"/>
                <a:ea typeface="Poppins"/>
                <a:cs typeface="Poppins"/>
                <a:sym typeface="Poppins"/>
              </a:rPr>
              <a:t>C</a:t>
            </a:r>
            <a:r>
              <a:rPr lang="en-US" sz="2099">
                <a:solidFill>
                  <a:srgbClr val="0D0D0D"/>
                </a:solidFill>
                <a:latin typeface="Poppins"/>
                <a:ea typeface="Poppins"/>
                <a:cs typeface="Poppins"/>
                <a:sym typeface="Poppins"/>
              </a:rPr>
              <a:t>ontoh, pelanggan berstatus karyawan dengan Income &gt;20.000 perbulan, dapat ditawari dengan bentuk </a:t>
            </a:r>
            <a:r>
              <a:rPr lang="en-US" b="true" sz="2099" i="true">
                <a:solidFill>
                  <a:srgbClr val="0D0D0D"/>
                </a:solidFill>
                <a:latin typeface="Poppins Bold Italics"/>
                <a:ea typeface="Poppins Bold Italics"/>
                <a:cs typeface="Poppins Bold Italics"/>
                <a:sym typeface="Poppins Bold Italics"/>
              </a:rPr>
              <a:t>cross-selling</a:t>
            </a:r>
            <a:r>
              <a:rPr lang="en-US" sz="2099" i="true">
                <a:solidFill>
                  <a:srgbClr val="0D0D0D"/>
                </a:solidFill>
                <a:latin typeface="Poppins Italics"/>
                <a:ea typeface="Poppins Italics"/>
                <a:cs typeface="Poppins Italics"/>
                <a:sym typeface="Poppins Italics"/>
              </a:rPr>
              <a:t>, </a:t>
            </a:r>
            <a:r>
              <a:rPr lang="en-US" sz="2099">
                <a:solidFill>
                  <a:srgbClr val="0D0D0D"/>
                </a:solidFill>
                <a:latin typeface="Poppins"/>
                <a:ea typeface="Poppins"/>
                <a:cs typeface="Poppins"/>
                <a:sym typeface="Poppins"/>
              </a:rPr>
              <a:t>asuransi rumah dan kendaraan, atau penawaran asuransi lainnya</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885691" cy="952356"/>
          </a:xfrm>
          <a:custGeom>
            <a:avLst/>
            <a:gdLst/>
            <a:ahLst/>
            <a:cxnLst/>
            <a:rect r="r" b="b" t="t" l="l"/>
            <a:pathLst>
              <a:path h="952356" w="885691">
                <a:moveTo>
                  <a:pt x="0" y="0"/>
                </a:moveTo>
                <a:lnTo>
                  <a:pt x="885691" y="0"/>
                </a:lnTo>
                <a:lnTo>
                  <a:pt x="885691" y="952356"/>
                </a:lnTo>
                <a:lnTo>
                  <a:pt x="0" y="952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7545" y="7631693"/>
            <a:ext cx="18623091" cy="2804496"/>
            <a:chOff x="0" y="0"/>
            <a:chExt cx="4904847" cy="738633"/>
          </a:xfrm>
        </p:grpSpPr>
        <p:sp>
          <p:nvSpPr>
            <p:cNvPr name="Freeform 4" id="4"/>
            <p:cNvSpPr/>
            <p:nvPr/>
          </p:nvSpPr>
          <p:spPr>
            <a:xfrm flipH="false" flipV="false" rot="0">
              <a:off x="0" y="0"/>
              <a:ext cx="4904847" cy="738633"/>
            </a:xfrm>
            <a:custGeom>
              <a:avLst/>
              <a:gdLst/>
              <a:ahLst/>
              <a:cxnLst/>
              <a:rect r="r" b="b" t="t" l="l"/>
              <a:pathLst>
                <a:path h="738633" w="4904847">
                  <a:moveTo>
                    <a:pt x="0" y="0"/>
                  </a:moveTo>
                  <a:lnTo>
                    <a:pt x="4904847" y="0"/>
                  </a:lnTo>
                  <a:lnTo>
                    <a:pt x="4904847" y="738633"/>
                  </a:lnTo>
                  <a:lnTo>
                    <a:pt x="0" y="738633"/>
                  </a:ln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5" id="5"/>
            <p:cNvSpPr txBox="true"/>
            <p:nvPr/>
          </p:nvSpPr>
          <p:spPr>
            <a:xfrm>
              <a:off x="0" y="-47625"/>
              <a:ext cx="4904847" cy="786258"/>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10800000">
            <a:off x="-167545" y="6248855"/>
            <a:ext cx="18623091" cy="1603626"/>
            <a:chOff x="0" y="0"/>
            <a:chExt cx="4904847" cy="422354"/>
          </a:xfrm>
        </p:grpSpPr>
        <p:sp>
          <p:nvSpPr>
            <p:cNvPr name="Freeform 7" id="7"/>
            <p:cNvSpPr/>
            <p:nvPr/>
          </p:nvSpPr>
          <p:spPr>
            <a:xfrm flipH="false" flipV="false" rot="0">
              <a:off x="0" y="0"/>
              <a:ext cx="4904847" cy="422354"/>
            </a:xfrm>
            <a:custGeom>
              <a:avLst/>
              <a:gdLst/>
              <a:ahLst/>
              <a:cxnLst/>
              <a:rect r="r" b="b" t="t" l="l"/>
              <a:pathLst>
                <a:path h="422354" w="4904847">
                  <a:moveTo>
                    <a:pt x="0" y="0"/>
                  </a:moveTo>
                  <a:lnTo>
                    <a:pt x="4904847" y="0"/>
                  </a:lnTo>
                  <a:lnTo>
                    <a:pt x="4904847" y="422354"/>
                  </a:lnTo>
                  <a:lnTo>
                    <a:pt x="0" y="422354"/>
                  </a:lnTo>
                  <a:close/>
                </a:path>
              </a:pathLst>
            </a:custGeom>
            <a:gradFill rotWithShape="true">
              <a:gsLst>
                <a:gs pos="0">
                  <a:srgbClr val="F2AA16">
                    <a:alpha val="100000"/>
                  </a:srgbClr>
                </a:gs>
                <a:gs pos="100000">
                  <a:srgbClr val="F4C801">
                    <a:alpha val="100000"/>
                  </a:srgbClr>
                </a:gs>
              </a:gsLst>
              <a:lin ang="0"/>
            </a:gradFill>
          </p:spPr>
        </p:sp>
        <p:sp>
          <p:nvSpPr>
            <p:cNvPr name="TextBox 8" id="8"/>
            <p:cNvSpPr txBox="true"/>
            <p:nvPr/>
          </p:nvSpPr>
          <p:spPr>
            <a:xfrm>
              <a:off x="0" y="-47625"/>
              <a:ext cx="4904847" cy="469979"/>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9144000" y="1028700"/>
            <a:ext cx="8229600" cy="82296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9548942" y="1433642"/>
            <a:ext cx="7419716" cy="74197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762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5" id="15"/>
          <p:cNvGrpSpPr/>
          <p:nvPr/>
        </p:nvGrpSpPr>
        <p:grpSpPr>
          <a:xfrm rot="0">
            <a:off x="1028700" y="8416724"/>
            <a:ext cx="841576" cy="84157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C601"/>
            </a:solidFill>
            <a:ln cap="sq">
              <a:no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0">
            <a:off x="9985576" y="1870276"/>
            <a:ext cx="6546447" cy="654644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7026" t="0" r="-22786" b="0"/>
              </a:stretch>
            </a:blipFill>
            <a:ln w="76200" cap="sq">
              <a:gradFill>
                <a:gsLst>
                  <a:gs pos="0">
                    <a:srgbClr val="492709">
                      <a:alpha val="100000"/>
                    </a:srgbClr>
                  </a:gs>
                  <a:gs pos="100000">
                    <a:srgbClr val="F2AA15">
                      <a:alpha val="100000"/>
                    </a:srgbClr>
                  </a:gs>
                </a:gsLst>
                <a:lin ang="5400000"/>
              </a:gradFill>
              <a:prstDash val="solid"/>
              <a:miter/>
            </a:ln>
          </p:spPr>
        </p:sp>
      </p:grpSp>
      <p:sp>
        <p:nvSpPr>
          <p:cNvPr name="Freeform 20" id="20"/>
          <p:cNvSpPr/>
          <p:nvPr/>
        </p:nvSpPr>
        <p:spPr>
          <a:xfrm flipH="false" flipV="false" rot="0">
            <a:off x="1142073" y="8530097"/>
            <a:ext cx="614830" cy="614830"/>
          </a:xfrm>
          <a:custGeom>
            <a:avLst/>
            <a:gdLst/>
            <a:ahLst/>
            <a:cxnLst/>
            <a:rect r="r" b="b" t="t" l="l"/>
            <a:pathLst>
              <a:path h="614830" w="614830">
                <a:moveTo>
                  <a:pt x="0" y="0"/>
                </a:moveTo>
                <a:lnTo>
                  <a:pt x="614830" y="0"/>
                </a:lnTo>
                <a:lnTo>
                  <a:pt x="614830" y="614830"/>
                </a:lnTo>
                <a:lnTo>
                  <a:pt x="0" y="6148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5400000">
            <a:off x="6929030" y="1547814"/>
            <a:ext cx="544960" cy="321526"/>
          </a:xfrm>
          <a:custGeom>
            <a:avLst/>
            <a:gdLst/>
            <a:ahLst/>
            <a:cxnLst/>
            <a:rect r="r" b="b" t="t" l="l"/>
            <a:pathLst>
              <a:path h="321526" w="544960">
                <a:moveTo>
                  <a:pt x="0" y="0"/>
                </a:moveTo>
                <a:lnTo>
                  <a:pt x="544959" y="0"/>
                </a:lnTo>
                <a:lnTo>
                  <a:pt x="544959" y="321526"/>
                </a:lnTo>
                <a:lnTo>
                  <a:pt x="0" y="3215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5400000">
            <a:off x="14992348" y="8638538"/>
            <a:ext cx="728203" cy="429640"/>
          </a:xfrm>
          <a:custGeom>
            <a:avLst/>
            <a:gdLst/>
            <a:ahLst/>
            <a:cxnLst/>
            <a:rect r="r" b="b" t="t" l="l"/>
            <a:pathLst>
              <a:path h="429640" w="728203">
                <a:moveTo>
                  <a:pt x="0" y="0"/>
                </a:moveTo>
                <a:lnTo>
                  <a:pt x="728203" y="0"/>
                </a:lnTo>
                <a:lnTo>
                  <a:pt x="728203" y="429640"/>
                </a:lnTo>
                <a:lnTo>
                  <a:pt x="0" y="4296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5400000">
            <a:off x="7320589" y="1547814"/>
            <a:ext cx="544960" cy="321526"/>
          </a:xfrm>
          <a:custGeom>
            <a:avLst/>
            <a:gdLst/>
            <a:ahLst/>
            <a:cxnLst/>
            <a:rect r="r" b="b" t="t" l="l"/>
            <a:pathLst>
              <a:path h="321526" w="544960">
                <a:moveTo>
                  <a:pt x="0" y="0"/>
                </a:moveTo>
                <a:lnTo>
                  <a:pt x="544959" y="0"/>
                </a:lnTo>
                <a:lnTo>
                  <a:pt x="544959" y="321526"/>
                </a:lnTo>
                <a:lnTo>
                  <a:pt x="0" y="3215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5400000">
            <a:off x="15515569" y="8638538"/>
            <a:ext cx="728203" cy="429640"/>
          </a:xfrm>
          <a:custGeom>
            <a:avLst/>
            <a:gdLst/>
            <a:ahLst/>
            <a:cxnLst/>
            <a:rect r="r" b="b" t="t" l="l"/>
            <a:pathLst>
              <a:path h="429640" w="728203">
                <a:moveTo>
                  <a:pt x="0" y="0"/>
                </a:moveTo>
                <a:lnTo>
                  <a:pt x="728204" y="0"/>
                </a:lnTo>
                <a:lnTo>
                  <a:pt x="728204" y="429640"/>
                </a:lnTo>
                <a:lnTo>
                  <a:pt x="0" y="4296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5400000">
            <a:off x="7712148" y="1547814"/>
            <a:ext cx="544960" cy="321526"/>
          </a:xfrm>
          <a:custGeom>
            <a:avLst/>
            <a:gdLst/>
            <a:ahLst/>
            <a:cxnLst/>
            <a:rect r="r" b="b" t="t" l="l"/>
            <a:pathLst>
              <a:path h="321526" w="544960">
                <a:moveTo>
                  <a:pt x="0" y="0"/>
                </a:moveTo>
                <a:lnTo>
                  <a:pt x="544960" y="0"/>
                </a:lnTo>
                <a:lnTo>
                  <a:pt x="544960" y="321526"/>
                </a:lnTo>
                <a:lnTo>
                  <a:pt x="0" y="3215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5400000">
            <a:off x="16038791" y="8638538"/>
            <a:ext cx="728203" cy="429640"/>
          </a:xfrm>
          <a:custGeom>
            <a:avLst/>
            <a:gdLst/>
            <a:ahLst/>
            <a:cxnLst/>
            <a:rect r="r" b="b" t="t" l="l"/>
            <a:pathLst>
              <a:path h="429640" w="728203">
                <a:moveTo>
                  <a:pt x="0" y="0"/>
                </a:moveTo>
                <a:lnTo>
                  <a:pt x="728203" y="0"/>
                </a:lnTo>
                <a:lnTo>
                  <a:pt x="728203" y="429640"/>
                </a:lnTo>
                <a:lnTo>
                  <a:pt x="0" y="4296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7" id="27"/>
          <p:cNvGrpSpPr/>
          <p:nvPr/>
        </p:nvGrpSpPr>
        <p:grpSpPr>
          <a:xfrm rot="0">
            <a:off x="9339746" y="8416724"/>
            <a:ext cx="841576" cy="84157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a:ln cap="sq">
              <a:no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0" id="30"/>
          <p:cNvGrpSpPr/>
          <p:nvPr/>
        </p:nvGrpSpPr>
        <p:grpSpPr>
          <a:xfrm rot="-5400000">
            <a:off x="8859766" y="8205022"/>
            <a:ext cx="284234" cy="28423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a:ln cap="sq">
              <a:noFill/>
              <a:prstDash val="solid"/>
              <a:miter/>
            </a:ln>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Freeform 33" id="33"/>
          <p:cNvSpPr/>
          <p:nvPr/>
        </p:nvSpPr>
        <p:spPr>
          <a:xfrm flipH="false" flipV="false" rot="-5400000">
            <a:off x="11040437" y="-1521935"/>
            <a:ext cx="4443623" cy="8887247"/>
          </a:xfrm>
          <a:custGeom>
            <a:avLst/>
            <a:gdLst/>
            <a:ahLst/>
            <a:cxnLst/>
            <a:rect r="r" b="b" t="t" l="l"/>
            <a:pathLst>
              <a:path h="8887247" w="4443623">
                <a:moveTo>
                  <a:pt x="0" y="0"/>
                </a:moveTo>
                <a:lnTo>
                  <a:pt x="4443623" y="0"/>
                </a:lnTo>
                <a:lnTo>
                  <a:pt x="4443623" y="8887247"/>
                </a:lnTo>
                <a:lnTo>
                  <a:pt x="0" y="88872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34" id="34"/>
          <p:cNvGrpSpPr/>
          <p:nvPr/>
        </p:nvGrpSpPr>
        <p:grpSpPr>
          <a:xfrm rot="-5400000">
            <a:off x="8708528" y="5010908"/>
            <a:ext cx="284234" cy="28423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7" id="37"/>
          <p:cNvGrpSpPr/>
          <p:nvPr/>
        </p:nvGrpSpPr>
        <p:grpSpPr>
          <a:xfrm rot="-5400000">
            <a:off x="17531735" y="5010908"/>
            <a:ext cx="284234" cy="28423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0" id="40"/>
          <p:cNvGrpSpPr/>
          <p:nvPr/>
        </p:nvGrpSpPr>
        <p:grpSpPr>
          <a:xfrm rot="5400000">
            <a:off x="16974393" y="-1183362"/>
            <a:ext cx="2688240" cy="2688240"/>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3" id="43"/>
          <p:cNvGrpSpPr/>
          <p:nvPr/>
        </p:nvGrpSpPr>
        <p:grpSpPr>
          <a:xfrm rot="-10800000">
            <a:off x="16974393" y="648373"/>
            <a:ext cx="841576" cy="841576"/>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92709">
                    <a:alpha val="100000"/>
                  </a:srgbClr>
                </a:gs>
                <a:gs pos="100000">
                  <a:srgbClr val="F2AA15">
                    <a:alpha val="100000"/>
                  </a:srgbClr>
                </a:gs>
              </a:gsLst>
              <a:path path="circle">
                <a:fillToRect l="0" r="100000" t="0" b="100000"/>
              </a:path>
              <a:tileRect r="0" l="-100000" b="0" t="-100000"/>
            </a:gradFill>
            <a:ln cap="sq">
              <a:noFill/>
              <a:prstDash val="solid"/>
              <a:miter/>
            </a:ln>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46" id="46"/>
          <p:cNvSpPr txBox="true"/>
          <p:nvPr/>
        </p:nvSpPr>
        <p:spPr>
          <a:xfrm rot="0">
            <a:off x="2057808" y="1190018"/>
            <a:ext cx="2878787" cy="357119"/>
          </a:xfrm>
          <a:prstGeom prst="rect">
            <a:avLst/>
          </a:prstGeom>
        </p:spPr>
        <p:txBody>
          <a:bodyPr anchor="t" rtlCol="false" tIns="0" lIns="0" bIns="0" rIns="0">
            <a:spAutoFit/>
          </a:bodyPr>
          <a:lstStyle/>
          <a:p>
            <a:pPr algn="l">
              <a:lnSpc>
                <a:spcPts val="2661"/>
              </a:lnSpc>
            </a:pPr>
            <a:r>
              <a:rPr lang="en-US" sz="2218" b="true">
                <a:solidFill>
                  <a:srgbClr val="0D0D0D"/>
                </a:solidFill>
                <a:latin typeface="Poppins Semi-Bold"/>
                <a:ea typeface="Poppins Semi-Bold"/>
                <a:cs typeface="Poppins Semi-Bold"/>
                <a:sym typeface="Poppins Semi-Bold"/>
              </a:rPr>
              <a:t>Toko El Elektronik</a:t>
            </a:r>
          </a:p>
        </p:txBody>
      </p:sp>
      <p:sp>
        <p:nvSpPr>
          <p:cNvPr name="TextBox 47" id="47"/>
          <p:cNvSpPr txBox="true"/>
          <p:nvPr/>
        </p:nvSpPr>
        <p:spPr>
          <a:xfrm rot="0">
            <a:off x="1028700" y="2337408"/>
            <a:ext cx="6725132" cy="3634939"/>
          </a:xfrm>
          <a:prstGeom prst="rect">
            <a:avLst/>
          </a:prstGeom>
        </p:spPr>
        <p:txBody>
          <a:bodyPr anchor="t" rtlCol="false" tIns="0" lIns="0" bIns="0" rIns="0">
            <a:spAutoFit/>
          </a:bodyPr>
          <a:lstStyle/>
          <a:p>
            <a:pPr algn="l">
              <a:lnSpc>
                <a:spcPts val="13712"/>
              </a:lnSpc>
            </a:pPr>
            <a:r>
              <a:rPr lang="en-US" sz="12465" b="true">
                <a:solidFill>
                  <a:srgbClr val="492709"/>
                </a:solidFill>
                <a:latin typeface="Poppins Ultra-Bold"/>
                <a:ea typeface="Poppins Ultra-Bold"/>
                <a:cs typeface="Poppins Ultra-Bold"/>
                <a:sym typeface="Poppins Ultra-Bold"/>
              </a:rPr>
              <a:t>Terima Kasih!</a:t>
            </a:r>
          </a:p>
        </p:txBody>
      </p:sp>
      <p:sp>
        <p:nvSpPr>
          <p:cNvPr name="TextBox 48" id="48"/>
          <p:cNvSpPr txBox="true"/>
          <p:nvPr/>
        </p:nvSpPr>
        <p:spPr>
          <a:xfrm rot="0">
            <a:off x="1028700" y="6664905"/>
            <a:ext cx="7793774" cy="762000"/>
          </a:xfrm>
          <a:prstGeom prst="rect">
            <a:avLst/>
          </a:prstGeom>
        </p:spPr>
        <p:txBody>
          <a:bodyPr anchor="t" rtlCol="false" tIns="0" lIns="0" bIns="0" rIns="0">
            <a:spAutoFit/>
          </a:bodyPr>
          <a:lstStyle/>
          <a:p>
            <a:pPr algn="l">
              <a:lnSpc>
                <a:spcPts val="5999"/>
              </a:lnSpc>
            </a:pPr>
            <a:r>
              <a:rPr lang="en-US" b="true" sz="4999" spc="499">
                <a:solidFill>
                  <a:srgbClr val="0D0D0D"/>
                </a:solidFill>
                <a:latin typeface="Archivo Narrow Bold"/>
                <a:ea typeface="Archivo Narrow Bold"/>
                <a:cs typeface="Archivo Narrow Bold"/>
                <a:sym typeface="Archivo Narrow Bold"/>
              </a:rPr>
              <a:t>ATAS PERHATIANNYA</a:t>
            </a:r>
          </a:p>
        </p:txBody>
      </p:sp>
      <p:sp>
        <p:nvSpPr>
          <p:cNvPr name="TextBox 49" id="49"/>
          <p:cNvSpPr txBox="true"/>
          <p:nvPr/>
        </p:nvSpPr>
        <p:spPr>
          <a:xfrm rot="0">
            <a:off x="2057808" y="8725382"/>
            <a:ext cx="3751260" cy="308559"/>
          </a:xfrm>
          <a:prstGeom prst="rect">
            <a:avLst/>
          </a:prstGeom>
        </p:spPr>
        <p:txBody>
          <a:bodyPr anchor="t" rtlCol="false" tIns="0" lIns="0" bIns="0" rIns="0">
            <a:spAutoFit/>
          </a:bodyPr>
          <a:lstStyle/>
          <a:p>
            <a:pPr algn="l">
              <a:lnSpc>
                <a:spcPts val="2321"/>
              </a:lnSpc>
            </a:pPr>
            <a:r>
              <a:rPr lang="en-US" sz="1934">
                <a:solidFill>
                  <a:srgbClr val="FFFFFF"/>
                </a:solidFill>
                <a:latin typeface="Poppins"/>
                <a:ea typeface="Poppins"/>
                <a:cs typeface="Poppins"/>
                <a:sym typeface="Poppins"/>
              </a:rPr>
              <a:t>cahyaninur109@gmail.com</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02779" y="735175"/>
            <a:ext cx="2892681" cy="289268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2700" cap="sq">
              <a:solidFill>
                <a:srgbClr val="000000"/>
              </a:solidFill>
              <a:prstDash val="solid"/>
              <a:miter/>
            </a:ln>
          </p:spPr>
        </p:sp>
      </p:grpSp>
      <p:grpSp>
        <p:nvGrpSpPr>
          <p:cNvPr name="Group 4" id="4"/>
          <p:cNvGrpSpPr/>
          <p:nvPr/>
        </p:nvGrpSpPr>
        <p:grpSpPr>
          <a:xfrm rot="-10800000">
            <a:off x="802779" y="6659143"/>
            <a:ext cx="2892681" cy="289268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2700" cap="sq">
              <a:solidFill>
                <a:srgbClr val="000000"/>
              </a:solidFill>
              <a:prstDash val="solid"/>
              <a:miter/>
            </a:ln>
          </p:spPr>
        </p:sp>
      </p:grpSp>
      <p:grpSp>
        <p:nvGrpSpPr>
          <p:cNvPr name="Group 6" id="6"/>
          <p:cNvGrpSpPr/>
          <p:nvPr/>
        </p:nvGrpSpPr>
        <p:grpSpPr>
          <a:xfrm rot="0">
            <a:off x="-635060" y="2177259"/>
            <a:ext cx="2855081" cy="5932482"/>
            <a:chOff x="0" y="0"/>
            <a:chExt cx="751955" cy="1562464"/>
          </a:xfrm>
        </p:grpSpPr>
        <p:sp>
          <p:nvSpPr>
            <p:cNvPr name="Freeform 7" id="7"/>
            <p:cNvSpPr/>
            <p:nvPr/>
          </p:nvSpPr>
          <p:spPr>
            <a:xfrm flipH="false" flipV="false" rot="0">
              <a:off x="0" y="0"/>
              <a:ext cx="751955" cy="1562465"/>
            </a:xfrm>
            <a:custGeom>
              <a:avLst/>
              <a:gdLst/>
              <a:ahLst/>
              <a:cxnLst/>
              <a:rect r="r" b="b" t="t" l="l"/>
              <a:pathLst>
                <a:path h="1562465" w="751955">
                  <a:moveTo>
                    <a:pt x="122023" y="0"/>
                  </a:moveTo>
                  <a:lnTo>
                    <a:pt x="629932" y="0"/>
                  </a:lnTo>
                  <a:cubicBezTo>
                    <a:pt x="662295" y="0"/>
                    <a:pt x="693332" y="12856"/>
                    <a:pt x="716216" y="35740"/>
                  </a:cubicBezTo>
                  <a:cubicBezTo>
                    <a:pt x="739099" y="58624"/>
                    <a:pt x="751955" y="89661"/>
                    <a:pt x="751955" y="122023"/>
                  </a:cubicBezTo>
                  <a:lnTo>
                    <a:pt x="751955" y="1440441"/>
                  </a:lnTo>
                  <a:cubicBezTo>
                    <a:pt x="751955" y="1472804"/>
                    <a:pt x="739099" y="1503841"/>
                    <a:pt x="716216" y="1526725"/>
                  </a:cubicBezTo>
                  <a:cubicBezTo>
                    <a:pt x="693332" y="1549609"/>
                    <a:pt x="662295" y="1562465"/>
                    <a:pt x="629932" y="1562465"/>
                  </a:cubicBezTo>
                  <a:lnTo>
                    <a:pt x="122023" y="1562465"/>
                  </a:lnTo>
                  <a:cubicBezTo>
                    <a:pt x="89661" y="1562465"/>
                    <a:pt x="58624" y="1549609"/>
                    <a:pt x="35740" y="1526725"/>
                  </a:cubicBezTo>
                  <a:cubicBezTo>
                    <a:pt x="12856" y="1503841"/>
                    <a:pt x="0" y="1472804"/>
                    <a:pt x="0" y="1440441"/>
                  </a:cubicBezTo>
                  <a:lnTo>
                    <a:pt x="0" y="122023"/>
                  </a:lnTo>
                  <a:cubicBezTo>
                    <a:pt x="0" y="89661"/>
                    <a:pt x="12856" y="58624"/>
                    <a:pt x="35740" y="35740"/>
                  </a:cubicBezTo>
                  <a:cubicBezTo>
                    <a:pt x="58624" y="12856"/>
                    <a:pt x="89661" y="0"/>
                    <a:pt x="122023" y="0"/>
                  </a:cubicBezTo>
                  <a:close/>
                </a:path>
              </a:pathLst>
            </a:custGeom>
            <a:gradFill rotWithShape="true">
              <a:gsLst>
                <a:gs pos="0">
                  <a:srgbClr val="F2AA16">
                    <a:alpha val="100000"/>
                  </a:srgbClr>
                </a:gs>
                <a:gs pos="100000">
                  <a:srgbClr val="F4C801">
                    <a:alpha val="100000"/>
                  </a:srgbClr>
                </a:gs>
              </a:gsLst>
              <a:lin ang="0"/>
            </a:gradFill>
          </p:spPr>
        </p:sp>
        <p:sp>
          <p:nvSpPr>
            <p:cNvPr name="TextBox 8" id="8"/>
            <p:cNvSpPr txBox="true"/>
            <p:nvPr/>
          </p:nvSpPr>
          <p:spPr>
            <a:xfrm>
              <a:off x="0" y="-47625"/>
              <a:ext cx="751955" cy="1610089"/>
            </a:xfrm>
            <a:prstGeom prst="rect">
              <a:avLst/>
            </a:prstGeom>
          </p:spPr>
          <p:txBody>
            <a:bodyPr anchor="ctr" rtlCol="false" tIns="50800" lIns="50800" bIns="50800" rIns="50800"/>
            <a:lstStyle/>
            <a:p>
              <a:pPr algn="ctr">
                <a:lnSpc>
                  <a:spcPts val="2100"/>
                </a:lnSpc>
              </a:pPr>
            </a:p>
          </p:txBody>
        </p:sp>
      </p:grpSp>
      <p:sp>
        <p:nvSpPr>
          <p:cNvPr name="Freeform 9" id="9"/>
          <p:cNvSpPr/>
          <p:nvPr/>
        </p:nvSpPr>
        <p:spPr>
          <a:xfrm flipH="false" flipV="false" rot="0">
            <a:off x="4746886" y="1128185"/>
            <a:ext cx="4015315" cy="8030630"/>
          </a:xfrm>
          <a:custGeom>
            <a:avLst/>
            <a:gdLst/>
            <a:ahLst/>
            <a:cxnLst/>
            <a:rect r="r" b="b" t="t" l="l"/>
            <a:pathLst>
              <a:path h="8030630" w="4015315">
                <a:moveTo>
                  <a:pt x="0" y="0"/>
                </a:moveTo>
                <a:lnTo>
                  <a:pt x="4015315" y="0"/>
                </a:lnTo>
                <a:lnTo>
                  <a:pt x="4015315" y="8030630"/>
                </a:lnTo>
                <a:lnTo>
                  <a:pt x="0" y="8030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5400000">
            <a:off x="1028700" y="1425314"/>
            <a:ext cx="7436372" cy="743637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3" id="13"/>
          <p:cNvGrpSpPr/>
          <p:nvPr/>
        </p:nvGrpSpPr>
        <p:grpSpPr>
          <a:xfrm rot="5400000">
            <a:off x="1394611" y="1791225"/>
            <a:ext cx="6704550" cy="67045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76200" cap="sq">
              <a:solidFill>
                <a:srgbClr val="FFFFFF"/>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6" id="16"/>
          <p:cNvGrpSpPr/>
          <p:nvPr/>
        </p:nvGrpSpPr>
        <p:grpSpPr>
          <a:xfrm rot="0">
            <a:off x="1789159" y="2185773"/>
            <a:ext cx="5915453" cy="591545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2653" t="0" r="-27346" b="0"/>
              </a:stretch>
            </a:blipFill>
            <a:ln w="76200" cap="sq">
              <a:gradFill>
                <a:gsLst>
                  <a:gs pos="0">
                    <a:srgbClr val="492709">
                      <a:alpha val="100000"/>
                    </a:srgbClr>
                  </a:gs>
                  <a:gs pos="100000">
                    <a:srgbClr val="F2AA15">
                      <a:alpha val="100000"/>
                    </a:srgbClr>
                  </a:gs>
                </a:gsLst>
                <a:lin ang="5400000"/>
              </a:gradFill>
              <a:prstDash val="solid"/>
              <a:miter/>
            </a:ln>
          </p:spPr>
        </p:sp>
      </p:grpSp>
      <p:grpSp>
        <p:nvGrpSpPr>
          <p:cNvPr name="Group 18" id="18"/>
          <p:cNvGrpSpPr/>
          <p:nvPr/>
        </p:nvGrpSpPr>
        <p:grpSpPr>
          <a:xfrm rot="0">
            <a:off x="4609860" y="1028700"/>
            <a:ext cx="256838" cy="25683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1" id="21"/>
          <p:cNvGrpSpPr/>
          <p:nvPr/>
        </p:nvGrpSpPr>
        <p:grpSpPr>
          <a:xfrm rot="0">
            <a:off x="4609860" y="9001462"/>
            <a:ext cx="256838" cy="25683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AutoShape 24" id="24"/>
          <p:cNvSpPr/>
          <p:nvPr/>
        </p:nvSpPr>
        <p:spPr>
          <a:xfrm flipH="true" flipV="true">
            <a:off x="17057334" y="6965711"/>
            <a:ext cx="0" cy="2058382"/>
          </a:xfrm>
          <a:prstGeom prst="line">
            <a:avLst/>
          </a:prstGeom>
          <a:ln cap="flat" w="47625">
            <a:solidFill>
              <a:srgbClr val="492709"/>
            </a:solidFill>
            <a:prstDash val="solid"/>
            <a:headEnd type="none" len="sm" w="sm"/>
            <a:tailEnd type="none" len="sm" w="sm"/>
          </a:ln>
        </p:spPr>
      </p:sp>
      <p:grpSp>
        <p:nvGrpSpPr>
          <p:cNvPr name="Group 25" id="25"/>
          <p:cNvGrpSpPr/>
          <p:nvPr/>
        </p:nvGrpSpPr>
        <p:grpSpPr>
          <a:xfrm rot="0">
            <a:off x="16855368" y="6762239"/>
            <a:ext cx="403932" cy="40393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492709"/>
              </a:solidFill>
              <a:prstDash val="solid"/>
              <a:miter/>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8" id="28"/>
          <p:cNvGrpSpPr/>
          <p:nvPr/>
        </p:nvGrpSpPr>
        <p:grpSpPr>
          <a:xfrm rot="0">
            <a:off x="16955681" y="6862553"/>
            <a:ext cx="203305" cy="20330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path path="circle">
                <a:fillToRect l="50000" r="50000" t="50000" b="50000"/>
              </a:path>
            </a:gradFill>
            <a:ln cap="sq">
              <a:noFill/>
              <a:prstDash val="solid"/>
              <a:miter/>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1" id="31"/>
          <p:cNvGrpSpPr/>
          <p:nvPr/>
        </p:nvGrpSpPr>
        <p:grpSpPr>
          <a:xfrm rot="0">
            <a:off x="16855368" y="7449370"/>
            <a:ext cx="403932" cy="40393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492709"/>
              </a:solidFill>
              <a:prstDash val="solid"/>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4" id="34"/>
          <p:cNvGrpSpPr/>
          <p:nvPr/>
        </p:nvGrpSpPr>
        <p:grpSpPr>
          <a:xfrm rot="0">
            <a:off x="16955681" y="7549684"/>
            <a:ext cx="203305" cy="203305"/>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path path="circle">
                <a:fillToRect l="50000" r="50000" t="50000" b="50000"/>
              </a:path>
            </a:gradFill>
            <a:ln cap="sq">
              <a:no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7" id="37"/>
          <p:cNvGrpSpPr/>
          <p:nvPr/>
        </p:nvGrpSpPr>
        <p:grpSpPr>
          <a:xfrm rot="0">
            <a:off x="16855368" y="8136501"/>
            <a:ext cx="403932" cy="40393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492709"/>
              </a:solidFill>
              <a:prstDash val="solid"/>
              <a:miter/>
            </a:ln>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0" id="40"/>
          <p:cNvGrpSpPr/>
          <p:nvPr/>
        </p:nvGrpSpPr>
        <p:grpSpPr>
          <a:xfrm rot="0">
            <a:off x="16955681" y="8236815"/>
            <a:ext cx="203305" cy="20330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path path="circle">
                <a:fillToRect l="50000" r="50000" t="50000" b="50000"/>
              </a:path>
            </a:gradFill>
            <a:ln cap="sq">
              <a:noFill/>
              <a:prstDash val="solid"/>
              <a:miter/>
            </a:ln>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3" id="43"/>
          <p:cNvGrpSpPr/>
          <p:nvPr/>
        </p:nvGrpSpPr>
        <p:grpSpPr>
          <a:xfrm rot="0">
            <a:off x="16855368" y="8823632"/>
            <a:ext cx="403932" cy="403932"/>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492709"/>
              </a:solidFill>
              <a:prstDash val="solid"/>
              <a:miter/>
            </a:ln>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6" id="46"/>
          <p:cNvGrpSpPr/>
          <p:nvPr/>
        </p:nvGrpSpPr>
        <p:grpSpPr>
          <a:xfrm rot="0">
            <a:off x="16955681" y="8923946"/>
            <a:ext cx="203305" cy="20330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path path="circle">
                <a:fillToRect l="50000" r="50000" t="50000" b="50000"/>
              </a:path>
            </a:gradFill>
            <a:ln cap="sq">
              <a:noFill/>
              <a:prstDash val="solid"/>
              <a:miter/>
            </a:ln>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49" id="49"/>
          <p:cNvSpPr txBox="true"/>
          <p:nvPr/>
        </p:nvSpPr>
        <p:spPr>
          <a:xfrm rot="0">
            <a:off x="9897935" y="962025"/>
            <a:ext cx="7361365" cy="2809875"/>
          </a:xfrm>
          <a:prstGeom prst="rect">
            <a:avLst/>
          </a:prstGeom>
        </p:spPr>
        <p:txBody>
          <a:bodyPr anchor="t" rtlCol="false" tIns="0" lIns="0" bIns="0" rIns="0">
            <a:spAutoFit/>
          </a:bodyPr>
          <a:lstStyle/>
          <a:p>
            <a:pPr algn="r">
              <a:lnSpc>
                <a:spcPts val="7200"/>
              </a:lnSpc>
            </a:pPr>
            <a:r>
              <a:rPr lang="en-US" b="true" sz="6000">
                <a:solidFill>
                  <a:srgbClr val="492709"/>
                </a:solidFill>
                <a:latin typeface="Poppins Bold"/>
                <a:ea typeface="Poppins Bold"/>
                <a:cs typeface="Poppins Bold"/>
                <a:sym typeface="Poppins Bold"/>
              </a:rPr>
              <a:t>Use of Financial Analysis in Decision Making</a:t>
            </a:r>
          </a:p>
        </p:txBody>
      </p:sp>
      <p:sp>
        <p:nvSpPr>
          <p:cNvPr name="TextBox 50" id="50"/>
          <p:cNvSpPr txBox="true"/>
          <p:nvPr/>
        </p:nvSpPr>
        <p:spPr>
          <a:xfrm rot="0">
            <a:off x="10096055" y="4267835"/>
            <a:ext cx="7163245" cy="1861185"/>
          </a:xfrm>
          <a:prstGeom prst="rect">
            <a:avLst/>
          </a:prstGeom>
        </p:spPr>
        <p:txBody>
          <a:bodyPr anchor="t" rtlCol="false" tIns="0" lIns="0" bIns="0" rIns="0">
            <a:spAutoFit/>
          </a:bodyPr>
          <a:lstStyle/>
          <a:p>
            <a:pPr algn="just">
              <a:lnSpc>
                <a:spcPts val="2940"/>
              </a:lnSpc>
            </a:pPr>
            <a:r>
              <a:rPr lang="en-US" sz="2100">
                <a:solidFill>
                  <a:srgbClr val="0D0D0D"/>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a:t>
            </a:r>
          </a:p>
        </p:txBody>
      </p:sp>
      <p:sp>
        <p:nvSpPr>
          <p:cNvPr name="TextBox 51" id="51"/>
          <p:cNvSpPr txBox="true"/>
          <p:nvPr/>
        </p:nvSpPr>
        <p:spPr>
          <a:xfrm rot="0">
            <a:off x="10797088" y="6721318"/>
            <a:ext cx="5824037" cy="466725"/>
          </a:xfrm>
          <a:prstGeom prst="rect">
            <a:avLst/>
          </a:prstGeom>
        </p:spPr>
        <p:txBody>
          <a:bodyPr anchor="t" rtlCol="false" tIns="0" lIns="0" bIns="0" rIns="0">
            <a:spAutoFit/>
          </a:bodyPr>
          <a:lstStyle/>
          <a:p>
            <a:pPr algn="r">
              <a:lnSpc>
                <a:spcPts val="3599"/>
              </a:lnSpc>
            </a:pPr>
            <a:r>
              <a:rPr lang="en-US" b="true" sz="2999">
                <a:solidFill>
                  <a:srgbClr val="613914"/>
                </a:solidFill>
                <a:latin typeface="Poppins Semi-Bold"/>
                <a:ea typeface="Poppins Semi-Bold"/>
                <a:cs typeface="Poppins Semi-Bold"/>
                <a:sym typeface="Poppins Semi-Bold"/>
              </a:rPr>
              <a:t>Financial Risk Management</a:t>
            </a:r>
          </a:p>
        </p:txBody>
      </p:sp>
      <p:sp>
        <p:nvSpPr>
          <p:cNvPr name="TextBox 52" id="52"/>
          <p:cNvSpPr txBox="true"/>
          <p:nvPr/>
        </p:nvSpPr>
        <p:spPr>
          <a:xfrm rot="0">
            <a:off x="8585990" y="7408449"/>
            <a:ext cx="8035135" cy="466725"/>
          </a:xfrm>
          <a:prstGeom prst="rect">
            <a:avLst/>
          </a:prstGeom>
        </p:spPr>
        <p:txBody>
          <a:bodyPr anchor="t" rtlCol="false" tIns="0" lIns="0" bIns="0" rIns="0">
            <a:spAutoFit/>
          </a:bodyPr>
          <a:lstStyle/>
          <a:p>
            <a:pPr algn="r">
              <a:lnSpc>
                <a:spcPts val="3599"/>
              </a:lnSpc>
            </a:pPr>
            <a:r>
              <a:rPr lang="en-US" b="true" sz="2999">
                <a:solidFill>
                  <a:srgbClr val="613914"/>
                </a:solidFill>
                <a:latin typeface="Poppins Semi-Bold"/>
                <a:ea typeface="Poppins Semi-Bold"/>
                <a:cs typeface="Poppins Semi-Bold"/>
                <a:sym typeface="Poppins Semi-Bold"/>
              </a:rPr>
              <a:t>Debt and Working Capital Management</a:t>
            </a:r>
          </a:p>
        </p:txBody>
      </p:sp>
      <p:sp>
        <p:nvSpPr>
          <p:cNvPr name="TextBox 53" id="53"/>
          <p:cNvSpPr txBox="true"/>
          <p:nvPr/>
        </p:nvSpPr>
        <p:spPr>
          <a:xfrm rot="0">
            <a:off x="8099161" y="8095580"/>
            <a:ext cx="8521964" cy="466725"/>
          </a:xfrm>
          <a:prstGeom prst="rect">
            <a:avLst/>
          </a:prstGeom>
        </p:spPr>
        <p:txBody>
          <a:bodyPr anchor="t" rtlCol="false" tIns="0" lIns="0" bIns="0" rIns="0">
            <a:spAutoFit/>
          </a:bodyPr>
          <a:lstStyle/>
          <a:p>
            <a:pPr algn="r">
              <a:lnSpc>
                <a:spcPts val="3599"/>
              </a:lnSpc>
            </a:pPr>
            <a:r>
              <a:rPr lang="en-US" b="true" sz="2999">
                <a:solidFill>
                  <a:srgbClr val="613914"/>
                </a:solidFill>
                <a:latin typeface="Poppins Semi-Bold"/>
                <a:ea typeface="Poppins Semi-Bold"/>
                <a:cs typeface="Poppins Semi-Bold"/>
                <a:sym typeface="Poppins Semi-Bold"/>
              </a:rPr>
              <a:t>Budget Planning and Financial Projections</a:t>
            </a:r>
          </a:p>
        </p:txBody>
      </p:sp>
      <p:sp>
        <p:nvSpPr>
          <p:cNvPr name="TextBox 54" id="54"/>
          <p:cNvSpPr txBox="true"/>
          <p:nvPr/>
        </p:nvSpPr>
        <p:spPr>
          <a:xfrm rot="0">
            <a:off x="8099161" y="8782711"/>
            <a:ext cx="8521964" cy="466725"/>
          </a:xfrm>
          <a:prstGeom prst="rect">
            <a:avLst/>
          </a:prstGeom>
        </p:spPr>
        <p:txBody>
          <a:bodyPr anchor="t" rtlCol="false" tIns="0" lIns="0" bIns="0" rIns="0">
            <a:spAutoFit/>
          </a:bodyPr>
          <a:lstStyle/>
          <a:p>
            <a:pPr algn="r">
              <a:lnSpc>
                <a:spcPts val="3599"/>
              </a:lnSpc>
            </a:pPr>
            <a:r>
              <a:rPr lang="en-US" b="true" sz="2999">
                <a:solidFill>
                  <a:srgbClr val="613914"/>
                </a:solidFill>
                <a:latin typeface="Poppins Semi-Bold"/>
                <a:ea typeface="Poppins Semi-Bold"/>
                <a:cs typeface="Poppins Semi-Bold"/>
                <a:sym typeface="Poppins Semi-Bold"/>
              </a:rPr>
              <a:t>Appraisal of New Investments and Projects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5400000">
            <a:off x="8366882" y="1369603"/>
            <a:ext cx="1711456" cy="5161858"/>
          </a:xfrm>
          <a:custGeom>
            <a:avLst/>
            <a:gdLst/>
            <a:ahLst/>
            <a:cxnLst/>
            <a:rect r="r" b="b" t="t" l="l"/>
            <a:pathLst>
              <a:path h="5161858" w="1711456">
                <a:moveTo>
                  <a:pt x="0" y="0"/>
                </a:moveTo>
                <a:lnTo>
                  <a:pt x="1711455" y="0"/>
                </a:lnTo>
                <a:lnTo>
                  <a:pt x="1711455" y="5161858"/>
                </a:lnTo>
                <a:lnTo>
                  <a:pt x="0" y="5161858"/>
                </a:lnTo>
                <a:lnTo>
                  <a:pt x="0" y="0"/>
                </a:lnTo>
                <a:close/>
              </a:path>
            </a:pathLst>
          </a:custGeom>
          <a:blipFill>
            <a:blip r:embed="rId2">
              <a:extLst>
                <a:ext uri="{96DAC541-7B7A-43D3-8B79-37D633B846F1}">
                  <asvg:svgBlip xmlns:asvg="http://schemas.microsoft.com/office/drawing/2016/SVG/main" r:embed="rId3"/>
                </a:ext>
              </a:extLst>
            </a:blip>
            <a:stretch>
              <a:fillRect l="-50803" t="0" r="0" b="0"/>
            </a:stretch>
          </a:blipFill>
        </p:spPr>
      </p:sp>
      <p:grpSp>
        <p:nvGrpSpPr>
          <p:cNvPr name="Group 9" id="9"/>
          <p:cNvGrpSpPr/>
          <p:nvPr/>
        </p:nvGrpSpPr>
        <p:grpSpPr>
          <a:xfrm rot="0">
            <a:off x="-161942" y="5143500"/>
            <a:ext cx="18611884" cy="5388233"/>
            <a:chOff x="0" y="0"/>
            <a:chExt cx="4901895" cy="1419123"/>
          </a:xfrm>
        </p:grpSpPr>
        <p:sp>
          <p:nvSpPr>
            <p:cNvPr name="Freeform 10" id="10"/>
            <p:cNvSpPr/>
            <p:nvPr/>
          </p:nvSpPr>
          <p:spPr>
            <a:xfrm flipH="false" flipV="false" rot="0">
              <a:off x="0" y="0"/>
              <a:ext cx="4901895" cy="1419123"/>
            </a:xfrm>
            <a:custGeom>
              <a:avLst/>
              <a:gdLst/>
              <a:ahLst/>
              <a:cxnLst/>
              <a:rect r="r" b="b" t="t" l="l"/>
              <a:pathLst>
                <a:path h="1419123" w="4901895">
                  <a:moveTo>
                    <a:pt x="0" y="0"/>
                  </a:moveTo>
                  <a:lnTo>
                    <a:pt x="4901895" y="0"/>
                  </a:lnTo>
                  <a:lnTo>
                    <a:pt x="4901895" y="1419123"/>
                  </a:lnTo>
                  <a:lnTo>
                    <a:pt x="0" y="1419123"/>
                  </a:lnTo>
                  <a:close/>
                </a:path>
              </a:pathLst>
            </a:custGeom>
            <a:gradFill rotWithShape="true">
              <a:gsLst>
                <a:gs pos="0">
                  <a:srgbClr val="341700">
                    <a:alpha val="100000"/>
                  </a:srgbClr>
                </a:gs>
                <a:gs pos="100000">
                  <a:srgbClr val="6A4018">
                    <a:alpha val="100000"/>
                  </a:srgbClr>
                </a:gs>
              </a:gsLst>
              <a:lin ang="2700000"/>
            </a:gradFill>
          </p:spPr>
        </p:sp>
        <p:sp>
          <p:nvSpPr>
            <p:cNvPr name="TextBox 11" id="11"/>
            <p:cNvSpPr txBox="true"/>
            <p:nvPr/>
          </p:nvSpPr>
          <p:spPr>
            <a:xfrm>
              <a:off x="0" y="-47625"/>
              <a:ext cx="4901895" cy="1466748"/>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5400000">
            <a:off x="16144463" y="614201"/>
            <a:ext cx="828999" cy="8289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5" id="15"/>
          <p:cNvGrpSpPr/>
          <p:nvPr/>
        </p:nvGrpSpPr>
        <p:grpSpPr>
          <a:xfrm rot="-5400000">
            <a:off x="1314538" y="614201"/>
            <a:ext cx="828999" cy="82899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8" id="18"/>
          <p:cNvGrpSpPr/>
          <p:nvPr/>
        </p:nvGrpSpPr>
        <p:grpSpPr>
          <a:xfrm rot="-10800000">
            <a:off x="6817719" y="3270843"/>
            <a:ext cx="4809780" cy="480978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50000" r="50000" t="50000" b="50000"/>
              </a:path>
            </a:gradFill>
          </p:spPr>
        </p:sp>
        <p:sp>
          <p:nvSpPr>
            <p:cNvPr name="TextBox 20" id="20"/>
            <p:cNvSpPr txBox="true"/>
            <p:nvPr/>
          </p:nvSpPr>
          <p:spPr>
            <a:xfrm>
              <a:off x="76200" y="28575"/>
              <a:ext cx="660400" cy="708025"/>
            </a:xfrm>
            <a:prstGeom prst="rect">
              <a:avLst/>
            </a:prstGeom>
          </p:spPr>
          <p:txBody>
            <a:bodyPr anchor="ctr" rtlCol="false" tIns="58553" lIns="58553" bIns="58553" rIns="58553"/>
            <a:lstStyle/>
            <a:p>
              <a:pPr algn="ctr">
                <a:lnSpc>
                  <a:spcPts val="2100"/>
                </a:lnSpc>
              </a:pPr>
            </a:p>
          </p:txBody>
        </p:sp>
      </p:grpSp>
      <p:grpSp>
        <p:nvGrpSpPr>
          <p:cNvPr name="Group 21" id="21"/>
          <p:cNvGrpSpPr/>
          <p:nvPr/>
        </p:nvGrpSpPr>
        <p:grpSpPr>
          <a:xfrm rot="0">
            <a:off x="7054387" y="3507511"/>
            <a:ext cx="4336444" cy="433644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a:ln w="76200" cap="sq">
              <a:solidFill>
                <a:srgbClr val="FFFFFF"/>
              </a:solidFill>
              <a:prstDash val="solid"/>
              <a:miter/>
            </a:ln>
          </p:spPr>
        </p:sp>
        <p:sp>
          <p:nvSpPr>
            <p:cNvPr name="TextBox 23" id="23"/>
            <p:cNvSpPr txBox="true"/>
            <p:nvPr/>
          </p:nvSpPr>
          <p:spPr>
            <a:xfrm>
              <a:off x="76200" y="28575"/>
              <a:ext cx="660400" cy="708025"/>
            </a:xfrm>
            <a:prstGeom prst="rect">
              <a:avLst/>
            </a:prstGeom>
          </p:spPr>
          <p:txBody>
            <a:bodyPr anchor="ctr" rtlCol="false" tIns="58553" lIns="58553" bIns="58553" rIns="58553"/>
            <a:lstStyle/>
            <a:p>
              <a:pPr algn="ctr">
                <a:lnSpc>
                  <a:spcPts val="2100"/>
                </a:lnSpc>
              </a:pPr>
            </a:p>
          </p:txBody>
        </p:sp>
      </p:grpSp>
      <p:grpSp>
        <p:nvGrpSpPr>
          <p:cNvPr name="Group 24" id="24"/>
          <p:cNvGrpSpPr/>
          <p:nvPr/>
        </p:nvGrpSpPr>
        <p:grpSpPr>
          <a:xfrm rot="0">
            <a:off x="7309578" y="3762701"/>
            <a:ext cx="3826064" cy="382606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t="0" r="-24906" b="0"/>
              </a:stretch>
            </a:blipFill>
            <a:ln w="76200" cap="sq">
              <a:gradFill>
                <a:gsLst>
                  <a:gs pos="0">
                    <a:srgbClr val="492709">
                      <a:alpha val="100000"/>
                    </a:srgbClr>
                  </a:gs>
                  <a:gs pos="100000">
                    <a:srgbClr val="F2AA15">
                      <a:alpha val="100000"/>
                    </a:srgbClr>
                  </a:gs>
                </a:gsLst>
                <a:lin ang="5400000"/>
              </a:gradFill>
              <a:prstDash val="solid"/>
              <a:miter/>
            </a:ln>
          </p:spPr>
        </p:sp>
      </p:grpSp>
      <p:grpSp>
        <p:nvGrpSpPr>
          <p:cNvPr name="Group 26" id="26"/>
          <p:cNvGrpSpPr/>
          <p:nvPr/>
        </p:nvGrpSpPr>
        <p:grpSpPr>
          <a:xfrm rot="-10800000">
            <a:off x="1213851" y="5675733"/>
            <a:ext cx="5846182" cy="1510990"/>
            <a:chOff x="0" y="0"/>
            <a:chExt cx="1217141" cy="314579"/>
          </a:xfrm>
        </p:grpSpPr>
        <p:sp>
          <p:nvSpPr>
            <p:cNvPr name="Freeform 27" id="27"/>
            <p:cNvSpPr/>
            <p:nvPr/>
          </p:nvSpPr>
          <p:spPr>
            <a:xfrm flipH="false" flipV="false" rot="0">
              <a:off x="0" y="0"/>
              <a:ext cx="1217141" cy="314579"/>
            </a:xfrm>
            <a:custGeom>
              <a:avLst/>
              <a:gdLst/>
              <a:ahLst/>
              <a:cxnLst/>
              <a:rect r="r" b="b" t="t" l="l"/>
              <a:pathLst>
                <a:path h="314579" w="1217141">
                  <a:moveTo>
                    <a:pt x="132427" y="0"/>
                  </a:moveTo>
                  <a:lnTo>
                    <a:pt x="1084714" y="0"/>
                  </a:lnTo>
                  <a:cubicBezTo>
                    <a:pt x="1157851" y="0"/>
                    <a:pt x="1217141" y="59290"/>
                    <a:pt x="1217141" y="132427"/>
                  </a:cubicBezTo>
                  <a:lnTo>
                    <a:pt x="1217141" y="182152"/>
                  </a:lnTo>
                  <a:cubicBezTo>
                    <a:pt x="1217141" y="255290"/>
                    <a:pt x="1157851" y="314579"/>
                    <a:pt x="1084714" y="314579"/>
                  </a:cubicBezTo>
                  <a:lnTo>
                    <a:pt x="132427" y="314579"/>
                  </a:lnTo>
                  <a:cubicBezTo>
                    <a:pt x="59290" y="314579"/>
                    <a:pt x="0" y="255290"/>
                    <a:pt x="0" y="182152"/>
                  </a:cubicBezTo>
                  <a:lnTo>
                    <a:pt x="0" y="132427"/>
                  </a:lnTo>
                  <a:cubicBezTo>
                    <a:pt x="0" y="59290"/>
                    <a:pt x="59290" y="0"/>
                    <a:pt x="132427" y="0"/>
                  </a:cubicBezTo>
                  <a:close/>
                </a:path>
              </a:pathLst>
            </a:custGeom>
            <a:gradFill rotWithShape="true">
              <a:gsLst>
                <a:gs pos="0">
                  <a:srgbClr val="F2AA16">
                    <a:alpha val="100000"/>
                  </a:srgbClr>
                </a:gs>
                <a:gs pos="100000">
                  <a:srgbClr val="F4C801">
                    <a:alpha val="100000"/>
                  </a:srgbClr>
                </a:gs>
              </a:gsLst>
              <a:lin ang="0"/>
            </a:gradFill>
            <a:ln w="38100" cap="rnd">
              <a:solidFill>
                <a:srgbClr val="492709"/>
              </a:solidFill>
              <a:prstDash val="solid"/>
              <a:round/>
            </a:ln>
          </p:spPr>
        </p:sp>
        <p:sp>
          <p:nvSpPr>
            <p:cNvPr name="TextBox 28" id="28"/>
            <p:cNvSpPr txBox="true"/>
            <p:nvPr/>
          </p:nvSpPr>
          <p:spPr>
            <a:xfrm>
              <a:off x="0" y="-47625"/>
              <a:ext cx="1217141" cy="362204"/>
            </a:xfrm>
            <a:prstGeom prst="rect">
              <a:avLst/>
            </a:prstGeom>
          </p:spPr>
          <p:txBody>
            <a:bodyPr anchor="ctr" rtlCol="false" tIns="50800" lIns="50800" bIns="50800" rIns="50800"/>
            <a:lstStyle/>
            <a:p>
              <a:pPr algn="ctr">
                <a:lnSpc>
                  <a:spcPts val="2100"/>
                </a:lnSpc>
              </a:pPr>
            </a:p>
          </p:txBody>
        </p:sp>
      </p:grpSp>
      <p:grpSp>
        <p:nvGrpSpPr>
          <p:cNvPr name="Group 29" id="29"/>
          <p:cNvGrpSpPr/>
          <p:nvPr/>
        </p:nvGrpSpPr>
        <p:grpSpPr>
          <a:xfrm rot="5400000">
            <a:off x="1045340" y="5445911"/>
            <a:ext cx="1697426" cy="169742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33350" cap="sq">
              <a:gradFill>
                <a:gsLst>
                  <a:gs pos="0">
                    <a:srgbClr val="F2AA16">
                      <a:alpha val="100000"/>
                    </a:srgbClr>
                  </a:gs>
                  <a:gs pos="100000">
                    <a:srgbClr val="F4C801">
                      <a:alpha val="100000"/>
                    </a:srgbClr>
                  </a:gs>
                </a:gsLst>
                <a:lin ang="0"/>
              </a:gradFill>
              <a:prstDash val="solid"/>
              <a:miter/>
            </a:ln>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2" id="32"/>
          <p:cNvGrpSpPr/>
          <p:nvPr/>
        </p:nvGrpSpPr>
        <p:grpSpPr>
          <a:xfrm rot="0">
            <a:off x="11396478" y="5675733"/>
            <a:ext cx="5846182" cy="1510990"/>
            <a:chOff x="0" y="0"/>
            <a:chExt cx="1217141" cy="314579"/>
          </a:xfrm>
        </p:grpSpPr>
        <p:sp>
          <p:nvSpPr>
            <p:cNvPr name="Freeform 33" id="33"/>
            <p:cNvSpPr/>
            <p:nvPr/>
          </p:nvSpPr>
          <p:spPr>
            <a:xfrm flipH="false" flipV="false" rot="0">
              <a:off x="0" y="0"/>
              <a:ext cx="1217141" cy="314579"/>
            </a:xfrm>
            <a:custGeom>
              <a:avLst/>
              <a:gdLst/>
              <a:ahLst/>
              <a:cxnLst/>
              <a:rect r="r" b="b" t="t" l="l"/>
              <a:pathLst>
                <a:path h="314579" w="1217141">
                  <a:moveTo>
                    <a:pt x="132427" y="0"/>
                  </a:moveTo>
                  <a:lnTo>
                    <a:pt x="1084714" y="0"/>
                  </a:lnTo>
                  <a:cubicBezTo>
                    <a:pt x="1157851" y="0"/>
                    <a:pt x="1217141" y="59290"/>
                    <a:pt x="1217141" y="132427"/>
                  </a:cubicBezTo>
                  <a:lnTo>
                    <a:pt x="1217141" y="182152"/>
                  </a:lnTo>
                  <a:cubicBezTo>
                    <a:pt x="1217141" y="255290"/>
                    <a:pt x="1157851" y="314579"/>
                    <a:pt x="1084714" y="314579"/>
                  </a:cubicBezTo>
                  <a:lnTo>
                    <a:pt x="132427" y="314579"/>
                  </a:lnTo>
                  <a:cubicBezTo>
                    <a:pt x="59290" y="314579"/>
                    <a:pt x="0" y="255290"/>
                    <a:pt x="0" y="182152"/>
                  </a:cubicBezTo>
                  <a:lnTo>
                    <a:pt x="0" y="132427"/>
                  </a:lnTo>
                  <a:cubicBezTo>
                    <a:pt x="0" y="59290"/>
                    <a:pt x="59290" y="0"/>
                    <a:pt x="132427" y="0"/>
                  </a:cubicBezTo>
                  <a:close/>
                </a:path>
              </a:pathLst>
            </a:custGeom>
            <a:gradFill rotWithShape="true">
              <a:gsLst>
                <a:gs pos="0">
                  <a:srgbClr val="F2AA16">
                    <a:alpha val="100000"/>
                  </a:srgbClr>
                </a:gs>
                <a:gs pos="100000">
                  <a:srgbClr val="F4C801">
                    <a:alpha val="100000"/>
                  </a:srgbClr>
                </a:gs>
              </a:gsLst>
              <a:lin ang="0"/>
            </a:gradFill>
            <a:ln w="38100" cap="rnd">
              <a:solidFill>
                <a:srgbClr val="492709"/>
              </a:solidFill>
              <a:prstDash val="solid"/>
              <a:round/>
            </a:ln>
          </p:spPr>
        </p:sp>
        <p:sp>
          <p:nvSpPr>
            <p:cNvPr name="TextBox 34" id="34"/>
            <p:cNvSpPr txBox="true"/>
            <p:nvPr/>
          </p:nvSpPr>
          <p:spPr>
            <a:xfrm>
              <a:off x="0" y="-47625"/>
              <a:ext cx="1217141" cy="362204"/>
            </a:xfrm>
            <a:prstGeom prst="rect">
              <a:avLst/>
            </a:prstGeom>
          </p:spPr>
          <p:txBody>
            <a:bodyPr anchor="ctr" rtlCol="false" tIns="50800" lIns="50800" bIns="50800" rIns="50800"/>
            <a:lstStyle/>
            <a:p>
              <a:pPr algn="ctr">
                <a:lnSpc>
                  <a:spcPts val="2100"/>
                </a:lnSpc>
              </a:pPr>
            </a:p>
          </p:txBody>
        </p:sp>
      </p:grpSp>
      <p:grpSp>
        <p:nvGrpSpPr>
          <p:cNvPr name="Group 35" id="35"/>
          <p:cNvGrpSpPr/>
          <p:nvPr/>
        </p:nvGrpSpPr>
        <p:grpSpPr>
          <a:xfrm rot="-5400000">
            <a:off x="15545233" y="5445911"/>
            <a:ext cx="1697426" cy="169742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33350" cap="sq">
              <a:gradFill>
                <a:gsLst>
                  <a:gs pos="0">
                    <a:srgbClr val="F2AA16">
                      <a:alpha val="100000"/>
                    </a:srgbClr>
                  </a:gs>
                  <a:gs pos="100000">
                    <a:srgbClr val="F4C801">
                      <a:alpha val="100000"/>
                    </a:srgbClr>
                  </a:gs>
                </a:gsLst>
                <a:lin ang="0"/>
              </a:gradFill>
              <a:prstDash val="solid"/>
              <a:miter/>
            </a:ln>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8" id="38"/>
          <p:cNvGrpSpPr/>
          <p:nvPr/>
        </p:nvGrpSpPr>
        <p:grpSpPr>
          <a:xfrm rot="-10800000">
            <a:off x="3012286" y="7747310"/>
            <a:ext cx="5846182" cy="1510990"/>
            <a:chOff x="0" y="0"/>
            <a:chExt cx="1217141" cy="314579"/>
          </a:xfrm>
        </p:grpSpPr>
        <p:sp>
          <p:nvSpPr>
            <p:cNvPr name="Freeform 39" id="39"/>
            <p:cNvSpPr/>
            <p:nvPr/>
          </p:nvSpPr>
          <p:spPr>
            <a:xfrm flipH="false" flipV="false" rot="0">
              <a:off x="0" y="0"/>
              <a:ext cx="1217141" cy="314579"/>
            </a:xfrm>
            <a:custGeom>
              <a:avLst/>
              <a:gdLst/>
              <a:ahLst/>
              <a:cxnLst/>
              <a:rect r="r" b="b" t="t" l="l"/>
              <a:pathLst>
                <a:path h="314579" w="1217141">
                  <a:moveTo>
                    <a:pt x="132427" y="0"/>
                  </a:moveTo>
                  <a:lnTo>
                    <a:pt x="1084714" y="0"/>
                  </a:lnTo>
                  <a:cubicBezTo>
                    <a:pt x="1157851" y="0"/>
                    <a:pt x="1217141" y="59290"/>
                    <a:pt x="1217141" y="132427"/>
                  </a:cubicBezTo>
                  <a:lnTo>
                    <a:pt x="1217141" y="182152"/>
                  </a:lnTo>
                  <a:cubicBezTo>
                    <a:pt x="1217141" y="255290"/>
                    <a:pt x="1157851" y="314579"/>
                    <a:pt x="1084714" y="314579"/>
                  </a:cubicBezTo>
                  <a:lnTo>
                    <a:pt x="132427" y="314579"/>
                  </a:lnTo>
                  <a:cubicBezTo>
                    <a:pt x="59290" y="314579"/>
                    <a:pt x="0" y="255290"/>
                    <a:pt x="0" y="182152"/>
                  </a:cubicBezTo>
                  <a:lnTo>
                    <a:pt x="0" y="132427"/>
                  </a:lnTo>
                  <a:cubicBezTo>
                    <a:pt x="0" y="59290"/>
                    <a:pt x="59290" y="0"/>
                    <a:pt x="132427" y="0"/>
                  </a:cubicBezTo>
                  <a:close/>
                </a:path>
              </a:pathLst>
            </a:custGeom>
            <a:gradFill rotWithShape="true">
              <a:gsLst>
                <a:gs pos="0">
                  <a:srgbClr val="F2AA16">
                    <a:alpha val="100000"/>
                  </a:srgbClr>
                </a:gs>
                <a:gs pos="100000">
                  <a:srgbClr val="F4C801">
                    <a:alpha val="100000"/>
                  </a:srgbClr>
                </a:gs>
              </a:gsLst>
              <a:lin ang="0"/>
            </a:gradFill>
            <a:ln w="38100" cap="rnd">
              <a:solidFill>
                <a:srgbClr val="492709"/>
              </a:solidFill>
              <a:prstDash val="solid"/>
              <a:round/>
            </a:ln>
          </p:spPr>
        </p:sp>
        <p:sp>
          <p:nvSpPr>
            <p:cNvPr name="TextBox 40" id="40"/>
            <p:cNvSpPr txBox="true"/>
            <p:nvPr/>
          </p:nvSpPr>
          <p:spPr>
            <a:xfrm>
              <a:off x="0" y="-47625"/>
              <a:ext cx="1217141" cy="362204"/>
            </a:xfrm>
            <a:prstGeom prst="rect">
              <a:avLst/>
            </a:prstGeom>
          </p:spPr>
          <p:txBody>
            <a:bodyPr anchor="ctr" rtlCol="false" tIns="50800" lIns="50800" bIns="50800" rIns="50800"/>
            <a:lstStyle/>
            <a:p>
              <a:pPr algn="ctr">
                <a:lnSpc>
                  <a:spcPts val="2100"/>
                </a:lnSpc>
              </a:pPr>
            </a:p>
          </p:txBody>
        </p:sp>
      </p:grpSp>
      <p:grpSp>
        <p:nvGrpSpPr>
          <p:cNvPr name="Group 41" id="41"/>
          <p:cNvGrpSpPr/>
          <p:nvPr/>
        </p:nvGrpSpPr>
        <p:grpSpPr>
          <a:xfrm rot="5400000">
            <a:off x="2843775" y="7517488"/>
            <a:ext cx="1697426" cy="1697426"/>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33350" cap="sq">
              <a:gradFill>
                <a:gsLst>
                  <a:gs pos="0">
                    <a:srgbClr val="F2AA16">
                      <a:alpha val="100000"/>
                    </a:srgbClr>
                  </a:gs>
                  <a:gs pos="100000">
                    <a:srgbClr val="F4C801">
                      <a:alpha val="100000"/>
                    </a:srgbClr>
                  </a:gs>
                </a:gsLst>
                <a:lin ang="0"/>
              </a:gradFill>
              <a:prstDash val="solid"/>
              <a:miter/>
            </a:ln>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4" id="44"/>
          <p:cNvGrpSpPr/>
          <p:nvPr/>
        </p:nvGrpSpPr>
        <p:grpSpPr>
          <a:xfrm rot="0">
            <a:off x="9598043" y="7747310"/>
            <a:ext cx="5846182" cy="1510990"/>
            <a:chOff x="0" y="0"/>
            <a:chExt cx="1217141" cy="314579"/>
          </a:xfrm>
        </p:grpSpPr>
        <p:sp>
          <p:nvSpPr>
            <p:cNvPr name="Freeform 45" id="45"/>
            <p:cNvSpPr/>
            <p:nvPr/>
          </p:nvSpPr>
          <p:spPr>
            <a:xfrm flipH="false" flipV="false" rot="0">
              <a:off x="0" y="0"/>
              <a:ext cx="1217141" cy="314579"/>
            </a:xfrm>
            <a:custGeom>
              <a:avLst/>
              <a:gdLst/>
              <a:ahLst/>
              <a:cxnLst/>
              <a:rect r="r" b="b" t="t" l="l"/>
              <a:pathLst>
                <a:path h="314579" w="1217141">
                  <a:moveTo>
                    <a:pt x="132427" y="0"/>
                  </a:moveTo>
                  <a:lnTo>
                    <a:pt x="1084714" y="0"/>
                  </a:lnTo>
                  <a:cubicBezTo>
                    <a:pt x="1157851" y="0"/>
                    <a:pt x="1217141" y="59290"/>
                    <a:pt x="1217141" y="132427"/>
                  </a:cubicBezTo>
                  <a:lnTo>
                    <a:pt x="1217141" y="182152"/>
                  </a:lnTo>
                  <a:cubicBezTo>
                    <a:pt x="1217141" y="255290"/>
                    <a:pt x="1157851" y="314579"/>
                    <a:pt x="1084714" y="314579"/>
                  </a:cubicBezTo>
                  <a:lnTo>
                    <a:pt x="132427" y="314579"/>
                  </a:lnTo>
                  <a:cubicBezTo>
                    <a:pt x="59290" y="314579"/>
                    <a:pt x="0" y="255290"/>
                    <a:pt x="0" y="182152"/>
                  </a:cubicBezTo>
                  <a:lnTo>
                    <a:pt x="0" y="132427"/>
                  </a:lnTo>
                  <a:cubicBezTo>
                    <a:pt x="0" y="59290"/>
                    <a:pt x="59290" y="0"/>
                    <a:pt x="132427" y="0"/>
                  </a:cubicBezTo>
                  <a:close/>
                </a:path>
              </a:pathLst>
            </a:custGeom>
            <a:gradFill rotWithShape="true">
              <a:gsLst>
                <a:gs pos="0">
                  <a:srgbClr val="F2AA16">
                    <a:alpha val="100000"/>
                  </a:srgbClr>
                </a:gs>
                <a:gs pos="100000">
                  <a:srgbClr val="F4C801">
                    <a:alpha val="100000"/>
                  </a:srgbClr>
                </a:gs>
              </a:gsLst>
              <a:lin ang="0"/>
            </a:gradFill>
            <a:ln w="38100" cap="rnd">
              <a:solidFill>
                <a:srgbClr val="492709"/>
              </a:solidFill>
              <a:prstDash val="solid"/>
              <a:round/>
            </a:ln>
          </p:spPr>
        </p:sp>
        <p:sp>
          <p:nvSpPr>
            <p:cNvPr name="TextBox 46" id="46"/>
            <p:cNvSpPr txBox="true"/>
            <p:nvPr/>
          </p:nvSpPr>
          <p:spPr>
            <a:xfrm>
              <a:off x="0" y="-47625"/>
              <a:ext cx="1217141" cy="362204"/>
            </a:xfrm>
            <a:prstGeom prst="rect">
              <a:avLst/>
            </a:prstGeom>
          </p:spPr>
          <p:txBody>
            <a:bodyPr anchor="ctr" rtlCol="false" tIns="50800" lIns="50800" bIns="50800" rIns="50800"/>
            <a:lstStyle/>
            <a:p>
              <a:pPr algn="ctr">
                <a:lnSpc>
                  <a:spcPts val="2100"/>
                </a:lnSpc>
              </a:pPr>
            </a:p>
          </p:txBody>
        </p:sp>
      </p:grpSp>
      <p:grpSp>
        <p:nvGrpSpPr>
          <p:cNvPr name="Group 47" id="47"/>
          <p:cNvGrpSpPr/>
          <p:nvPr/>
        </p:nvGrpSpPr>
        <p:grpSpPr>
          <a:xfrm rot="-5400000">
            <a:off x="13746799" y="7517488"/>
            <a:ext cx="1697426" cy="1697426"/>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33350" cap="sq">
              <a:gradFill>
                <a:gsLst>
                  <a:gs pos="0">
                    <a:srgbClr val="F2AA16">
                      <a:alpha val="100000"/>
                    </a:srgbClr>
                  </a:gs>
                  <a:gs pos="100000">
                    <a:srgbClr val="F4C801">
                      <a:alpha val="100000"/>
                    </a:srgbClr>
                  </a:gs>
                </a:gsLst>
                <a:lin ang="0"/>
              </a:gradFill>
              <a:prstDash val="solid"/>
              <a:miter/>
            </a:ln>
          </p:spPr>
        </p:sp>
        <p:sp>
          <p:nvSpPr>
            <p:cNvPr name="TextBox 49" id="4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AutoShape 50" id="50"/>
          <p:cNvSpPr/>
          <p:nvPr/>
        </p:nvSpPr>
        <p:spPr>
          <a:xfrm>
            <a:off x="11627500" y="4799116"/>
            <a:ext cx="6822442" cy="0"/>
          </a:xfrm>
          <a:prstGeom prst="line">
            <a:avLst/>
          </a:prstGeom>
          <a:ln cap="flat" w="28575">
            <a:solidFill>
              <a:srgbClr val="F3C601"/>
            </a:solidFill>
            <a:prstDash val="solid"/>
            <a:headEnd type="none" len="sm" w="sm"/>
            <a:tailEnd type="none" len="sm" w="sm"/>
          </a:ln>
        </p:spPr>
      </p:sp>
      <p:sp>
        <p:nvSpPr>
          <p:cNvPr name="AutoShape 51" id="51"/>
          <p:cNvSpPr/>
          <p:nvPr/>
        </p:nvSpPr>
        <p:spPr>
          <a:xfrm>
            <a:off x="-161942" y="4799116"/>
            <a:ext cx="6979661" cy="0"/>
          </a:xfrm>
          <a:prstGeom prst="line">
            <a:avLst/>
          </a:prstGeom>
          <a:ln cap="flat" w="28575">
            <a:solidFill>
              <a:srgbClr val="F3C601"/>
            </a:solidFill>
            <a:prstDash val="solid"/>
            <a:headEnd type="none" len="sm" w="sm"/>
            <a:tailEnd type="none" len="sm" w="sm"/>
          </a:ln>
        </p:spPr>
      </p:sp>
      <p:sp>
        <p:nvSpPr>
          <p:cNvPr name="AutoShape 52" id="52"/>
          <p:cNvSpPr/>
          <p:nvPr/>
        </p:nvSpPr>
        <p:spPr>
          <a:xfrm>
            <a:off x="12521134" y="4232378"/>
            <a:ext cx="5928808" cy="0"/>
          </a:xfrm>
          <a:prstGeom prst="line">
            <a:avLst/>
          </a:prstGeom>
          <a:ln cap="flat" w="76200">
            <a:solidFill>
              <a:srgbClr val="F3C601"/>
            </a:solidFill>
            <a:prstDash val="solid"/>
            <a:headEnd type="none" len="sm" w="sm"/>
            <a:tailEnd type="none" len="sm" w="sm"/>
          </a:ln>
        </p:spPr>
      </p:sp>
      <p:sp>
        <p:nvSpPr>
          <p:cNvPr name="AutoShape 53" id="53"/>
          <p:cNvSpPr/>
          <p:nvPr/>
        </p:nvSpPr>
        <p:spPr>
          <a:xfrm flipV="true">
            <a:off x="-161942" y="4232378"/>
            <a:ext cx="5920496" cy="0"/>
          </a:xfrm>
          <a:prstGeom prst="line">
            <a:avLst/>
          </a:prstGeom>
          <a:ln cap="flat" w="76200">
            <a:solidFill>
              <a:srgbClr val="F3C601"/>
            </a:solidFill>
            <a:prstDash val="solid"/>
            <a:headEnd type="none" len="sm" w="sm"/>
            <a:tailEnd type="none" len="sm" w="sm"/>
          </a:ln>
        </p:spPr>
      </p:sp>
      <p:sp>
        <p:nvSpPr>
          <p:cNvPr name="Freeform 54" id="54"/>
          <p:cNvSpPr/>
          <p:nvPr/>
        </p:nvSpPr>
        <p:spPr>
          <a:xfrm flipH="false" flipV="false" rot="0">
            <a:off x="1547765" y="5943062"/>
            <a:ext cx="692577" cy="703124"/>
          </a:xfrm>
          <a:custGeom>
            <a:avLst/>
            <a:gdLst/>
            <a:ahLst/>
            <a:cxnLst/>
            <a:rect r="r" b="b" t="t" l="l"/>
            <a:pathLst>
              <a:path h="703124" w="692577">
                <a:moveTo>
                  <a:pt x="0" y="0"/>
                </a:moveTo>
                <a:lnTo>
                  <a:pt x="692577" y="0"/>
                </a:lnTo>
                <a:lnTo>
                  <a:pt x="692577" y="703124"/>
                </a:lnTo>
                <a:lnTo>
                  <a:pt x="0" y="7031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5" id="55"/>
          <p:cNvSpPr/>
          <p:nvPr/>
        </p:nvSpPr>
        <p:spPr>
          <a:xfrm flipH="false" flipV="false" rot="0">
            <a:off x="16042384" y="5943062"/>
            <a:ext cx="703124" cy="703124"/>
          </a:xfrm>
          <a:custGeom>
            <a:avLst/>
            <a:gdLst/>
            <a:ahLst/>
            <a:cxnLst/>
            <a:rect r="r" b="b" t="t" l="l"/>
            <a:pathLst>
              <a:path h="703124" w="703124">
                <a:moveTo>
                  <a:pt x="0" y="0"/>
                </a:moveTo>
                <a:lnTo>
                  <a:pt x="703125" y="0"/>
                </a:lnTo>
                <a:lnTo>
                  <a:pt x="703125" y="703124"/>
                </a:lnTo>
                <a:lnTo>
                  <a:pt x="0" y="7031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6" id="56"/>
          <p:cNvSpPr/>
          <p:nvPr/>
        </p:nvSpPr>
        <p:spPr>
          <a:xfrm flipH="false" flipV="false" rot="0">
            <a:off x="3316150" y="8014639"/>
            <a:ext cx="752675" cy="703124"/>
          </a:xfrm>
          <a:custGeom>
            <a:avLst/>
            <a:gdLst/>
            <a:ahLst/>
            <a:cxnLst/>
            <a:rect r="r" b="b" t="t" l="l"/>
            <a:pathLst>
              <a:path h="703124" w="752675">
                <a:moveTo>
                  <a:pt x="0" y="0"/>
                </a:moveTo>
                <a:lnTo>
                  <a:pt x="752676" y="0"/>
                </a:lnTo>
                <a:lnTo>
                  <a:pt x="752676" y="703124"/>
                </a:lnTo>
                <a:lnTo>
                  <a:pt x="0" y="7031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7" id="57"/>
          <p:cNvSpPr/>
          <p:nvPr/>
        </p:nvSpPr>
        <p:spPr>
          <a:xfrm flipH="false" flipV="false" rot="0">
            <a:off x="14238596" y="8014639"/>
            <a:ext cx="713832" cy="703124"/>
          </a:xfrm>
          <a:custGeom>
            <a:avLst/>
            <a:gdLst/>
            <a:ahLst/>
            <a:cxnLst/>
            <a:rect r="r" b="b" t="t" l="l"/>
            <a:pathLst>
              <a:path h="703124" w="713832">
                <a:moveTo>
                  <a:pt x="0" y="0"/>
                </a:moveTo>
                <a:lnTo>
                  <a:pt x="713832" y="0"/>
                </a:lnTo>
                <a:lnTo>
                  <a:pt x="713832" y="703124"/>
                </a:lnTo>
                <a:lnTo>
                  <a:pt x="0" y="7031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58" id="58"/>
          <p:cNvSpPr txBox="true"/>
          <p:nvPr/>
        </p:nvSpPr>
        <p:spPr>
          <a:xfrm rot="0">
            <a:off x="3442352" y="933450"/>
            <a:ext cx="11403295" cy="1670050"/>
          </a:xfrm>
          <a:prstGeom prst="rect">
            <a:avLst/>
          </a:prstGeom>
        </p:spPr>
        <p:txBody>
          <a:bodyPr anchor="t" rtlCol="false" tIns="0" lIns="0" bIns="0" rIns="0">
            <a:spAutoFit/>
          </a:bodyPr>
          <a:lstStyle/>
          <a:p>
            <a:pPr algn="ctr">
              <a:lnSpc>
                <a:spcPts val="6500"/>
              </a:lnSpc>
            </a:pPr>
            <a:r>
              <a:rPr lang="en-US" b="true" sz="5000">
                <a:solidFill>
                  <a:srgbClr val="492709"/>
                </a:solidFill>
                <a:latin typeface="Poppins Bold"/>
                <a:ea typeface="Poppins Bold"/>
                <a:cs typeface="Poppins Bold"/>
                <a:sym typeface="Poppins Bold"/>
              </a:rPr>
              <a:t>Increasing the Accuracy and Reliability of Financial Analysis</a:t>
            </a:r>
          </a:p>
        </p:txBody>
      </p:sp>
      <p:sp>
        <p:nvSpPr>
          <p:cNvPr name="TextBox 59" id="59"/>
          <p:cNvSpPr txBox="true"/>
          <p:nvPr/>
        </p:nvSpPr>
        <p:spPr>
          <a:xfrm rot="0">
            <a:off x="3006528" y="5833160"/>
            <a:ext cx="3487077" cy="1167561"/>
          </a:xfrm>
          <a:prstGeom prst="rect">
            <a:avLst/>
          </a:prstGeom>
        </p:spPr>
        <p:txBody>
          <a:bodyPr anchor="t" rtlCol="false" tIns="0" lIns="0" bIns="0" rIns="0">
            <a:spAutoFit/>
          </a:bodyPr>
          <a:lstStyle/>
          <a:p>
            <a:pPr algn="l">
              <a:lnSpc>
                <a:spcPts val="3006"/>
              </a:lnSpc>
            </a:pPr>
            <a:r>
              <a:rPr lang="en-US" sz="2505" b="true">
                <a:solidFill>
                  <a:srgbClr val="492709"/>
                </a:solidFill>
                <a:latin typeface="Poppins Semi-Bold"/>
                <a:ea typeface="Poppins Semi-Bold"/>
                <a:cs typeface="Poppins Semi-Bold"/>
                <a:sym typeface="Poppins Semi-Bold"/>
              </a:rPr>
              <a:t>Utilization of Financial Technology and Software</a:t>
            </a:r>
          </a:p>
        </p:txBody>
      </p:sp>
      <p:sp>
        <p:nvSpPr>
          <p:cNvPr name="TextBox 60" id="60"/>
          <p:cNvSpPr txBox="true"/>
          <p:nvPr/>
        </p:nvSpPr>
        <p:spPr>
          <a:xfrm rot="0">
            <a:off x="11865625" y="6021653"/>
            <a:ext cx="3415847" cy="790575"/>
          </a:xfrm>
          <a:prstGeom prst="rect">
            <a:avLst/>
          </a:prstGeom>
        </p:spPr>
        <p:txBody>
          <a:bodyPr anchor="t" rtlCol="false" tIns="0" lIns="0" bIns="0" rIns="0">
            <a:spAutoFit/>
          </a:bodyPr>
          <a:lstStyle/>
          <a:p>
            <a:pPr algn="r">
              <a:lnSpc>
                <a:spcPts val="3006"/>
              </a:lnSpc>
            </a:pPr>
            <a:r>
              <a:rPr lang="en-US" b="true" sz="2505">
                <a:solidFill>
                  <a:srgbClr val="492709"/>
                </a:solidFill>
                <a:latin typeface="Poppins Semi-Bold"/>
                <a:ea typeface="Poppins Semi-Bold"/>
                <a:cs typeface="Poppins Semi-Bold"/>
                <a:sym typeface="Poppins Semi-Bold"/>
              </a:rPr>
              <a:t>Use of Appropriate Analysis Techniques</a:t>
            </a:r>
          </a:p>
        </p:txBody>
      </p:sp>
      <p:sp>
        <p:nvSpPr>
          <p:cNvPr name="TextBox 61" id="61"/>
          <p:cNvSpPr txBox="true"/>
          <p:nvPr/>
        </p:nvSpPr>
        <p:spPr>
          <a:xfrm rot="0">
            <a:off x="4788824" y="7904737"/>
            <a:ext cx="3487077" cy="1167561"/>
          </a:xfrm>
          <a:prstGeom prst="rect">
            <a:avLst/>
          </a:prstGeom>
        </p:spPr>
        <p:txBody>
          <a:bodyPr anchor="t" rtlCol="false" tIns="0" lIns="0" bIns="0" rIns="0">
            <a:spAutoFit/>
          </a:bodyPr>
          <a:lstStyle/>
          <a:p>
            <a:pPr algn="l">
              <a:lnSpc>
                <a:spcPts val="3006"/>
              </a:lnSpc>
            </a:pPr>
            <a:r>
              <a:rPr lang="en-US" sz="2505" b="true">
                <a:solidFill>
                  <a:srgbClr val="492709"/>
                </a:solidFill>
                <a:latin typeface="Poppins Semi-Bold"/>
                <a:ea typeface="Poppins Semi-Bold"/>
                <a:cs typeface="Poppins Semi-Bold"/>
                <a:sym typeface="Poppins Semi-Bold"/>
              </a:rPr>
              <a:t>Standardization of Process and Analysis Methodology</a:t>
            </a:r>
          </a:p>
        </p:txBody>
      </p:sp>
      <p:sp>
        <p:nvSpPr>
          <p:cNvPr name="TextBox 62" id="62"/>
          <p:cNvSpPr txBox="true"/>
          <p:nvPr/>
        </p:nvSpPr>
        <p:spPr>
          <a:xfrm rot="0">
            <a:off x="10012098" y="8093230"/>
            <a:ext cx="3487077" cy="790575"/>
          </a:xfrm>
          <a:prstGeom prst="rect">
            <a:avLst/>
          </a:prstGeom>
        </p:spPr>
        <p:txBody>
          <a:bodyPr anchor="t" rtlCol="false" tIns="0" lIns="0" bIns="0" rIns="0">
            <a:spAutoFit/>
          </a:bodyPr>
          <a:lstStyle/>
          <a:p>
            <a:pPr algn="r">
              <a:lnSpc>
                <a:spcPts val="3006"/>
              </a:lnSpc>
            </a:pPr>
            <a:r>
              <a:rPr lang="en-US" b="true" sz="2505">
                <a:solidFill>
                  <a:srgbClr val="492709"/>
                </a:solidFill>
                <a:latin typeface="Poppins Semi-Bold"/>
                <a:ea typeface="Poppins Semi-Bold"/>
                <a:cs typeface="Poppins Semi-Bold"/>
                <a:sym typeface="Poppins Semi-Bold"/>
              </a:rPr>
              <a:t>Transparency and Clear Reporting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571081" y="4062892"/>
            <a:ext cx="10769479" cy="2161215"/>
            <a:chOff x="0" y="0"/>
            <a:chExt cx="2836406" cy="569209"/>
          </a:xfrm>
        </p:grpSpPr>
        <p:sp>
          <p:nvSpPr>
            <p:cNvPr name="Freeform 3" id="3"/>
            <p:cNvSpPr/>
            <p:nvPr/>
          </p:nvSpPr>
          <p:spPr>
            <a:xfrm flipH="false" flipV="false" rot="0">
              <a:off x="0" y="0"/>
              <a:ext cx="2836406" cy="569209"/>
            </a:xfrm>
            <a:custGeom>
              <a:avLst/>
              <a:gdLst/>
              <a:ahLst/>
              <a:cxnLst/>
              <a:rect r="r" b="b" t="t" l="l"/>
              <a:pathLst>
                <a:path h="569209" w="2836406">
                  <a:moveTo>
                    <a:pt x="0" y="0"/>
                  </a:moveTo>
                  <a:lnTo>
                    <a:pt x="2836406" y="0"/>
                  </a:lnTo>
                  <a:lnTo>
                    <a:pt x="2836406" y="569209"/>
                  </a:lnTo>
                  <a:lnTo>
                    <a:pt x="0" y="569209"/>
                  </a:ln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2836406" cy="61683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5400000">
            <a:off x="-2745811" y="4341687"/>
            <a:ext cx="10769479" cy="1603626"/>
            <a:chOff x="0" y="0"/>
            <a:chExt cx="2836406" cy="422354"/>
          </a:xfrm>
        </p:grpSpPr>
        <p:sp>
          <p:nvSpPr>
            <p:cNvPr name="Freeform 6" id="6"/>
            <p:cNvSpPr/>
            <p:nvPr/>
          </p:nvSpPr>
          <p:spPr>
            <a:xfrm flipH="false" flipV="false" rot="0">
              <a:off x="0" y="0"/>
              <a:ext cx="2836406" cy="422354"/>
            </a:xfrm>
            <a:custGeom>
              <a:avLst/>
              <a:gdLst/>
              <a:ahLst/>
              <a:cxnLst/>
              <a:rect r="r" b="b" t="t" l="l"/>
              <a:pathLst>
                <a:path h="422354" w="2836406">
                  <a:moveTo>
                    <a:pt x="0" y="0"/>
                  </a:moveTo>
                  <a:lnTo>
                    <a:pt x="2836406" y="0"/>
                  </a:lnTo>
                  <a:lnTo>
                    <a:pt x="2836406" y="422354"/>
                  </a:lnTo>
                  <a:lnTo>
                    <a:pt x="0" y="422354"/>
                  </a:lnTo>
                  <a:close/>
                </a:path>
              </a:pathLst>
            </a:custGeom>
            <a:gradFill rotWithShape="true">
              <a:gsLst>
                <a:gs pos="0">
                  <a:srgbClr val="F2AA16">
                    <a:alpha val="100000"/>
                  </a:srgbClr>
                </a:gs>
                <a:gs pos="100000">
                  <a:srgbClr val="F4C801">
                    <a:alpha val="100000"/>
                  </a:srgbClr>
                </a:gs>
              </a:gsLst>
              <a:lin ang="0"/>
            </a:gradFill>
          </p:spPr>
        </p:sp>
        <p:sp>
          <p:nvSpPr>
            <p:cNvPr name="TextBox 7" id="7"/>
            <p:cNvSpPr txBox="true"/>
            <p:nvPr/>
          </p:nvSpPr>
          <p:spPr>
            <a:xfrm>
              <a:off x="0" y="-47625"/>
              <a:ext cx="2836406" cy="469979"/>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4457008" y="699877"/>
            <a:ext cx="4443623" cy="8887247"/>
          </a:xfrm>
          <a:custGeom>
            <a:avLst/>
            <a:gdLst/>
            <a:ahLst/>
            <a:cxnLst/>
            <a:rect r="r" b="b" t="t" l="l"/>
            <a:pathLst>
              <a:path h="8887247" w="4443623">
                <a:moveTo>
                  <a:pt x="0" y="0"/>
                </a:moveTo>
                <a:lnTo>
                  <a:pt x="4443624" y="0"/>
                </a:lnTo>
                <a:lnTo>
                  <a:pt x="4443624" y="8887246"/>
                </a:lnTo>
                <a:lnTo>
                  <a:pt x="0" y="8887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5400000">
            <a:off x="342208" y="1028700"/>
            <a:ext cx="8229600" cy="82296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5400000">
            <a:off x="747150" y="1433642"/>
            <a:ext cx="7419716" cy="74197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762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5" id="15"/>
          <p:cNvGrpSpPr/>
          <p:nvPr/>
        </p:nvGrpSpPr>
        <p:grpSpPr>
          <a:xfrm rot="0">
            <a:off x="1183785" y="1870276"/>
            <a:ext cx="6546447" cy="654644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a:ln w="76200" cap="sq">
              <a:gradFill>
                <a:gsLst>
                  <a:gs pos="0">
                    <a:srgbClr val="492709">
                      <a:alpha val="100000"/>
                    </a:srgbClr>
                  </a:gs>
                  <a:gs pos="100000">
                    <a:srgbClr val="F2AA15">
                      <a:alpha val="100000"/>
                    </a:srgbClr>
                  </a:gs>
                </a:gsLst>
                <a:lin ang="5400000"/>
              </a:gradFill>
              <a:prstDash val="solid"/>
              <a:miter/>
            </a:ln>
          </p:spPr>
        </p:sp>
      </p:grpSp>
      <p:grpSp>
        <p:nvGrpSpPr>
          <p:cNvPr name="Group 17" id="17"/>
          <p:cNvGrpSpPr/>
          <p:nvPr/>
        </p:nvGrpSpPr>
        <p:grpSpPr>
          <a:xfrm rot="0">
            <a:off x="4305366" y="589779"/>
            <a:ext cx="284234" cy="2842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0">
            <a:off x="4305366" y="9412986"/>
            <a:ext cx="284234" cy="2842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AutoShape 23" id="23"/>
          <p:cNvSpPr/>
          <p:nvPr/>
        </p:nvSpPr>
        <p:spPr>
          <a:xfrm flipH="true" flipV="true">
            <a:off x="17080463" y="7231524"/>
            <a:ext cx="0" cy="1822655"/>
          </a:xfrm>
          <a:prstGeom prst="line">
            <a:avLst/>
          </a:prstGeom>
          <a:ln cap="flat" w="38100">
            <a:solidFill>
              <a:srgbClr val="492709"/>
            </a:solidFill>
            <a:prstDash val="solid"/>
            <a:headEnd type="none" len="sm" w="sm"/>
            <a:tailEnd type="none" len="sm" w="sm"/>
          </a:ln>
        </p:spPr>
      </p:sp>
      <p:grpSp>
        <p:nvGrpSpPr>
          <p:cNvPr name="Group 24" id="24"/>
          <p:cNvGrpSpPr/>
          <p:nvPr/>
        </p:nvGrpSpPr>
        <p:grpSpPr>
          <a:xfrm rot="0">
            <a:off x="16901626" y="7028588"/>
            <a:ext cx="357674" cy="35767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492709"/>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7" id="27"/>
          <p:cNvGrpSpPr/>
          <p:nvPr/>
        </p:nvGrpSpPr>
        <p:grpSpPr>
          <a:xfrm rot="0">
            <a:off x="16990452" y="7117413"/>
            <a:ext cx="180022" cy="18002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path path="circle">
                <a:fillToRect l="50000" r="50000" t="50000" b="50000"/>
              </a:path>
            </a:gradFill>
            <a:ln cap="sq">
              <a:no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0" id="30"/>
          <p:cNvGrpSpPr/>
          <p:nvPr/>
        </p:nvGrpSpPr>
        <p:grpSpPr>
          <a:xfrm rot="0">
            <a:off x="16901626" y="7652206"/>
            <a:ext cx="357674" cy="35767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492709"/>
              </a:solidFill>
              <a:prstDash val="solid"/>
              <a:miter/>
            </a:ln>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3" id="33"/>
          <p:cNvGrpSpPr/>
          <p:nvPr/>
        </p:nvGrpSpPr>
        <p:grpSpPr>
          <a:xfrm rot="0">
            <a:off x="16990452" y="7741031"/>
            <a:ext cx="180022" cy="180022"/>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path path="circle">
                <a:fillToRect l="50000" r="50000" t="50000" b="50000"/>
              </a:path>
            </a:gradFill>
            <a:ln cap="sq">
              <a:noFill/>
              <a:prstDash val="solid"/>
              <a:miter/>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6" id="36"/>
          <p:cNvGrpSpPr/>
          <p:nvPr/>
        </p:nvGrpSpPr>
        <p:grpSpPr>
          <a:xfrm rot="0">
            <a:off x="16901626" y="8275823"/>
            <a:ext cx="357674" cy="35767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492709"/>
              </a:solidFill>
              <a:prstDash val="solid"/>
              <a:miter/>
            </a:ln>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9" id="39"/>
          <p:cNvGrpSpPr/>
          <p:nvPr/>
        </p:nvGrpSpPr>
        <p:grpSpPr>
          <a:xfrm rot="0">
            <a:off x="16990452" y="8364649"/>
            <a:ext cx="180022" cy="180022"/>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path path="circle">
                <a:fillToRect l="50000" r="50000" t="50000" b="50000"/>
              </a:path>
            </a:gradFill>
            <a:ln cap="sq">
              <a:noFill/>
              <a:prstDash val="solid"/>
              <a:miter/>
            </a:ln>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2" id="42"/>
          <p:cNvGrpSpPr/>
          <p:nvPr/>
        </p:nvGrpSpPr>
        <p:grpSpPr>
          <a:xfrm rot="0">
            <a:off x="16901626" y="8899441"/>
            <a:ext cx="357674" cy="357674"/>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 cap="sq">
              <a:solidFill>
                <a:srgbClr val="492709"/>
              </a:solidFill>
              <a:prstDash val="solid"/>
              <a:miter/>
            </a:ln>
          </p:spPr>
        </p:sp>
        <p:sp>
          <p:nvSpPr>
            <p:cNvPr name="TextBox 44" id="4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5" id="45"/>
          <p:cNvGrpSpPr/>
          <p:nvPr/>
        </p:nvGrpSpPr>
        <p:grpSpPr>
          <a:xfrm rot="0">
            <a:off x="16990452" y="8988266"/>
            <a:ext cx="180022" cy="180022"/>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path path="circle">
                <a:fillToRect l="50000" r="50000" t="50000" b="50000"/>
              </a:path>
            </a:gradFill>
            <a:ln cap="sq">
              <a:noFill/>
              <a:prstDash val="solid"/>
              <a:miter/>
            </a:ln>
          </p:spPr>
        </p:sp>
        <p:sp>
          <p:nvSpPr>
            <p:cNvPr name="TextBox 47" id="4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48" id="48"/>
          <p:cNvSpPr txBox="true"/>
          <p:nvPr/>
        </p:nvSpPr>
        <p:spPr>
          <a:xfrm rot="0">
            <a:off x="9144000" y="962025"/>
            <a:ext cx="8115300" cy="2809875"/>
          </a:xfrm>
          <a:prstGeom prst="rect">
            <a:avLst/>
          </a:prstGeom>
        </p:spPr>
        <p:txBody>
          <a:bodyPr anchor="t" rtlCol="false" tIns="0" lIns="0" bIns="0" rIns="0">
            <a:spAutoFit/>
          </a:bodyPr>
          <a:lstStyle/>
          <a:p>
            <a:pPr algn="r">
              <a:lnSpc>
                <a:spcPts val="7200"/>
              </a:lnSpc>
            </a:pPr>
            <a:r>
              <a:rPr lang="en-US" b="true" sz="6000">
                <a:solidFill>
                  <a:srgbClr val="492709"/>
                </a:solidFill>
                <a:latin typeface="Poppins Bold"/>
                <a:ea typeface="Poppins Bold"/>
                <a:cs typeface="Poppins Bold"/>
                <a:sym typeface="Poppins Bold"/>
              </a:rPr>
              <a:t>The Importance of Sustainable Financial Analysis</a:t>
            </a:r>
          </a:p>
        </p:txBody>
      </p:sp>
      <p:sp>
        <p:nvSpPr>
          <p:cNvPr name="TextBox 49" id="49"/>
          <p:cNvSpPr txBox="true"/>
          <p:nvPr/>
        </p:nvSpPr>
        <p:spPr>
          <a:xfrm rot="0">
            <a:off x="9744213" y="4371586"/>
            <a:ext cx="7515087" cy="1998980"/>
          </a:xfrm>
          <a:prstGeom prst="rect">
            <a:avLst/>
          </a:prstGeom>
        </p:spPr>
        <p:txBody>
          <a:bodyPr anchor="t" rtlCol="false" tIns="0" lIns="0" bIns="0" rIns="0">
            <a:spAutoFit/>
          </a:bodyPr>
          <a:lstStyle/>
          <a:p>
            <a:pPr algn="just">
              <a:lnSpc>
                <a:spcPts val="3220"/>
              </a:lnSpc>
            </a:pPr>
            <a:r>
              <a:rPr lang="en-US" sz="2300">
                <a:solidFill>
                  <a:srgbClr val="0D0D0D"/>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a:t>
            </a:r>
          </a:p>
        </p:txBody>
      </p:sp>
      <p:sp>
        <p:nvSpPr>
          <p:cNvPr name="TextBox 50" id="50"/>
          <p:cNvSpPr txBox="true"/>
          <p:nvPr/>
        </p:nvSpPr>
        <p:spPr>
          <a:xfrm rot="0">
            <a:off x="9565377" y="6979777"/>
            <a:ext cx="7161982" cy="407670"/>
          </a:xfrm>
          <a:prstGeom prst="rect">
            <a:avLst/>
          </a:prstGeom>
        </p:spPr>
        <p:txBody>
          <a:bodyPr anchor="t" rtlCol="false" tIns="0" lIns="0" bIns="0" rIns="0">
            <a:spAutoFit/>
          </a:bodyPr>
          <a:lstStyle/>
          <a:p>
            <a:pPr algn="r">
              <a:lnSpc>
                <a:spcPts val="3120"/>
              </a:lnSpc>
            </a:pPr>
            <a:r>
              <a:rPr lang="en-US" b="true" sz="2400">
                <a:solidFill>
                  <a:srgbClr val="613914"/>
                </a:solidFill>
                <a:latin typeface="Poppins Semi-Bold"/>
                <a:ea typeface="Poppins Semi-Bold"/>
                <a:cs typeface="Poppins Semi-Bold"/>
                <a:sym typeface="Poppins Semi-Bold"/>
              </a:rPr>
              <a:t>Consistent Financial Performance Monitoring</a:t>
            </a:r>
          </a:p>
        </p:txBody>
      </p:sp>
      <p:sp>
        <p:nvSpPr>
          <p:cNvPr name="TextBox 51" id="51"/>
          <p:cNvSpPr txBox="true"/>
          <p:nvPr/>
        </p:nvSpPr>
        <p:spPr>
          <a:xfrm rot="0">
            <a:off x="9565377" y="7603395"/>
            <a:ext cx="7161982" cy="407670"/>
          </a:xfrm>
          <a:prstGeom prst="rect">
            <a:avLst/>
          </a:prstGeom>
        </p:spPr>
        <p:txBody>
          <a:bodyPr anchor="t" rtlCol="false" tIns="0" lIns="0" bIns="0" rIns="0">
            <a:spAutoFit/>
          </a:bodyPr>
          <a:lstStyle/>
          <a:p>
            <a:pPr algn="r">
              <a:lnSpc>
                <a:spcPts val="3120"/>
              </a:lnSpc>
            </a:pPr>
            <a:r>
              <a:rPr lang="en-US" b="true" sz="2400">
                <a:solidFill>
                  <a:srgbClr val="613914"/>
                </a:solidFill>
                <a:latin typeface="Poppins Semi-Bold"/>
                <a:ea typeface="Poppins Semi-Bold"/>
                <a:cs typeface="Poppins Semi-Bold"/>
                <a:sym typeface="Poppins Semi-Bold"/>
              </a:rPr>
              <a:t>Better Cash Flow Monitoring</a:t>
            </a:r>
          </a:p>
        </p:txBody>
      </p:sp>
      <p:sp>
        <p:nvSpPr>
          <p:cNvPr name="TextBox 52" id="52"/>
          <p:cNvSpPr txBox="true"/>
          <p:nvPr/>
        </p:nvSpPr>
        <p:spPr>
          <a:xfrm rot="0">
            <a:off x="9565377" y="8227012"/>
            <a:ext cx="7161982" cy="407670"/>
          </a:xfrm>
          <a:prstGeom prst="rect">
            <a:avLst/>
          </a:prstGeom>
        </p:spPr>
        <p:txBody>
          <a:bodyPr anchor="t" rtlCol="false" tIns="0" lIns="0" bIns="0" rIns="0">
            <a:spAutoFit/>
          </a:bodyPr>
          <a:lstStyle/>
          <a:p>
            <a:pPr algn="r">
              <a:lnSpc>
                <a:spcPts val="3120"/>
              </a:lnSpc>
            </a:pPr>
            <a:r>
              <a:rPr lang="en-US" b="true" sz="2400">
                <a:solidFill>
                  <a:srgbClr val="613914"/>
                </a:solidFill>
                <a:latin typeface="Poppins Semi-Bold"/>
                <a:ea typeface="Poppins Semi-Bold"/>
                <a:cs typeface="Poppins Semi-Bold"/>
                <a:sym typeface="Poppins Semi-Bold"/>
              </a:rPr>
              <a:t>Accurate Financial Planning and Projections</a:t>
            </a:r>
          </a:p>
        </p:txBody>
      </p:sp>
      <p:sp>
        <p:nvSpPr>
          <p:cNvPr name="TextBox 53" id="53"/>
          <p:cNvSpPr txBox="true"/>
          <p:nvPr/>
        </p:nvSpPr>
        <p:spPr>
          <a:xfrm rot="0">
            <a:off x="7753001" y="8850630"/>
            <a:ext cx="8974357" cy="407670"/>
          </a:xfrm>
          <a:prstGeom prst="rect">
            <a:avLst/>
          </a:prstGeom>
        </p:spPr>
        <p:txBody>
          <a:bodyPr anchor="t" rtlCol="false" tIns="0" lIns="0" bIns="0" rIns="0">
            <a:spAutoFit/>
          </a:bodyPr>
          <a:lstStyle/>
          <a:p>
            <a:pPr algn="r">
              <a:lnSpc>
                <a:spcPts val="3120"/>
              </a:lnSpc>
            </a:pPr>
            <a:r>
              <a:rPr lang="en-US" b="true" sz="2400">
                <a:solidFill>
                  <a:srgbClr val="613914"/>
                </a:solidFill>
                <a:latin typeface="Poppins Semi-Bold"/>
                <a:ea typeface="Poppins Semi-Bold"/>
                <a:cs typeface="Poppins Semi-Bold"/>
                <a:sym typeface="Poppins Semi-Bold"/>
              </a:rPr>
              <a:t>Compliance with Regulations and Accounting Standards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076902"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474663" y="9258300"/>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5400000">
            <a:off x="3116326" y="4775061"/>
            <a:ext cx="1893599" cy="3787198"/>
          </a:xfrm>
          <a:custGeom>
            <a:avLst/>
            <a:gdLst/>
            <a:ahLst/>
            <a:cxnLst/>
            <a:rect r="r" b="b" t="t" l="l"/>
            <a:pathLst>
              <a:path h="3787198" w="1893599">
                <a:moveTo>
                  <a:pt x="0" y="0"/>
                </a:moveTo>
                <a:lnTo>
                  <a:pt x="1893599" y="0"/>
                </a:lnTo>
                <a:lnTo>
                  <a:pt x="1893599" y="3787198"/>
                </a:lnTo>
                <a:lnTo>
                  <a:pt x="0" y="3787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8197201" y="4775061"/>
            <a:ext cx="1893599" cy="3787198"/>
          </a:xfrm>
          <a:custGeom>
            <a:avLst/>
            <a:gdLst/>
            <a:ahLst/>
            <a:cxnLst/>
            <a:rect r="r" b="b" t="t" l="l"/>
            <a:pathLst>
              <a:path h="3787198" w="1893599">
                <a:moveTo>
                  <a:pt x="0" y="0"/>
                </a:moveTo>
                <a:lnTo>
                  <a:pt x="1893598" y="0"/>
                </a:lnTo>
                <a:lnTo>
                  <a:pt x="1893598" y="3787198"/>
                </a:lnTo>
                <a:lnTo>
                  <a:pt x="0" y="3787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5400000">
            <a:off x="13278075" y="4775061"/>
            <a:ext cx="1893599" cy="3787198"/>
          </a:xfrm>
          <a:custGeom>
            <a:avLst/>
            <a:gdLst/>
            <a:ahLst/>
            <a:cxnLst/>
            <a:rect r="r" b="b" t="t" l="l"/>
            <a:pathLst>
              <a:path h="3787198" w="1893599">
                <a:moveTo>
                  <a:pt x="0" y="0"/>
                </a:moveTo>
                <a:lnTo>
                  <a:pt x="1893599" y="0"/>
                </a:lnTo>
                <a:lnTo>
                  <a:pt x="1893599" y="3787198"/>
                </a:lnTo>
                <a:lnTo>
                  <a:pt x="0" y="3787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10800000">
            <a:off x="2377598" y="4036333"/>
            <a:ext cx="3371055" cy="337105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2626210" y="4284945"/>
            <a:ext cx="2873831" cy="28738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077" t="0" r="-34015" b="0"/>
              </a:stretch>
            </a:blipFill>
            <a:ln w="57150" cap="sq">
              <a:gradFill>
                <a:gsLst>
                  <a:gs pos="0">
                    <a:srgbClr val="492709">
                      <a:alpha val="100000"/>
                    </a:srgbClr>
                  </a:gs>
                  <a:gs pos="100000">
                    <a:srgbClr val="F2AA15">
                      <a:alpha val="100000"/>
                    </a:srgbClr>
                  </a:gs>
                </a:gsLst>
                <a:lin ang="5400000"/>
              </a:gradFill>
              <a:prstDash val="solid"/>
              <a:miter/>
            </a:ln>
          </p:spPr>
        </p:sp>
      </p:grpSp>
      <p:grpSp>
        <p:nvGrpSpPr>
          <p:cNvPr name="Group 16" id="16"/>
          <p:cNvGrpSpPr/>
          <p:nvPr/>
        </p:nvGrpSpPr>
        <p:grpSpPr>
          <a:xfrm rot="5400000">
            <a:off x="5882518" y="5721861"/>
            <a:ext cx="121123" cy="12112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9" id="19"/>
          <p:cNvGrpSpPr/>
          <p:nvPr/>
        </p:nvGrpSpPr>
        <p:grpSpPr>
          <a:xfrm rot="5400000">
            <a:off x="2122610" y="5721861"/>
            <a:ext cx="121123" cy="12112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2" id="22"/>
          <p:cNvGrpSpPr/>
          <p:nvPr/>
        </p:nvGrpSpPr>
        <p:grpSpPr>
          <a:xfrm rot="-10800000">
            <a:off x="7458472" y="4036333"/>
            <a:ext cx="3371055" cy="337105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5" id="25"/>
          <p:cNvGrpSpPr/>
          <p:nvPr/>
        </p:nvGrpSpPr>
        <p:grpSpPr>
          <a:xfrm rot="0">
            <a:off x="7707085" y="4284945"/>
            <a:ext cx="2873831" cy="287383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5406" t="0" r="-7589" b="-23259"/>
              </a:stretch>
            </a:blipFill>
            <a:ln w="57150" cap="sq">
              <a:gradFill>
                <a:gsLst>
                  <a:gs pos="0">
                    <a:srgbClr val="492709">
                      <a:alpha val="100000"/>
                    </a:srgbClr>
                  </a:gs>
                  <a:gs pos="100000">
                    <a:srgbClr val="F2AA15">
                      <a:alpha val="100000"/>
                    </a:srgbClr>
                  </a:gs>
                </a:gsLst>
                <a:lin ang="5400000"/>
              </a:gradFill>
              <a:prstDash val="solid"/>
              <a:miter/>
            </a:ln>
          </p:spPr>
        </p:sp>
      </p:grpSp>
      <p:grpSp>
        <p:nvGrpSpPr>
          <p:cNvPr name="Group 27" id="27"/>
          <p:cNvGrpSpPr/>
          <p:nvPr/>
        </p:nvGrpSpPr>
        <p:grpSpPr>
          <a:xfrm rot="5400000">
            <a:off x="10963392" y="5721861"/>
            <a:ext cx="121123" cy="12112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0" id="30"/>
          <p:cNvGrpSpPr/>
          <p:nvPr/>
        </p:nvGrpSpPr>
        <p:grpSpPr>
          <a:xfrm rot="5400000">
            <a:off x="7203485" y="5721861"/>
            <a:ext cx="121123" cy="1211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3" id="33"/>
          <p:cNvGrpSpPr/>
          <p:nvPr/>
        </p:nvGrpSpPr>
        <p:grpSpPr>
          <a:xfrm rot="-10800000">
            <a:off x="12539347" y="4036333"/>
            <a:ext cx="3371055" cy="337105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6" id="36"/>
          <p:cNvGrpSpPr/>
          <p:nvPr/>
        </p:nvGrpSpPr>
        <p:grpSpPr>
          <a:xfrm rot="0">
            <a:off x="12787959" y="4284945"/>
            <a:ext cx="2873831" cy="2873831"/>
            <a:chOff x="0" y="0"/>
            <a:chExt cx="812800" cy="812800"/>
          </a:xfrm>
        </p:grpSpPr>
        <p:sp>
          <p:nvSpPr>
            <p:cNvPr name="Freeform 37" id="37"/>
            <p:cNvSpPr/>
            <p:nvPr/>
          </p:nvSpPr>
          <p:spPr>
            <a:xfrm flipH="true" flipV="false" rot="0">
              <a:off x="0" y="0"/>
              <a:ext cx="812800" cy="812800"/>
            </a:xfrm>
            <a:custGeom>
              <a:avLst/>
              <a:gdLst/>
              <a:ahLst/>
              <a:cxnLst/>
              <a:rect r="r" b="b" t="t" l="l"/>
              <a:pathLst>
                <a:path h="812800" w="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6"/>
              <a:stretch>
                <a:fillRect l="-41464" t="-2759" r="-39388" b="-17959"/>
              </a:stretch>
            </a:blipFill>
            <a:ln w="57150" cap="sq">
              <a:gradFill>
                <a:gsLst>
                  <a:gs pos="0">
                    <a:srgbClr val="492709">
                      <a:alpha val="100000"/>
                    </a:srgbClr>
                  </a:gs>
                  <a:gs pos="100000">
                    <a:srgbClr val="F2AA15">
                      <a:alpha val="100000"/>
                    </a:srgbClr>
                  </a:gs>
                </a:gsLst>
                <a:lin ang="5400000"/>
              </a:gradFill>
              <a:prstDash val="solid"/>
              <a:miter/>
            </a:ln>
          </p:spPr>
        </p:sp>
      </p:grpSp>
      <p:grpSp>
        <p:nvGrpSpPr>
          <p:cNvPr name="Group 38" id="38"/>
          <p:cNvGrpSpPr/>
          <p:nvPr/>
        </p:nvGrpSpPr>
        <p:grpSpPr>
          <a:xfrm rot="5400000">
            <a:off x="16044267" y="5721861"/>
            <a:ext cx="121123" cy="12112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1" id="41"/>
          <p:cNvGrpSpPr/>
          <p:nvPr/>
        </p:nvGrpSpPr>
        <p:grpSpPr>
          <a:xfrm rot="5400000">
            <a:off x="12284359" y="5721861"/>
            <a:ext cx="121123" cy="121123"/>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sp>
        <p:nvSpPr>
          <p:cNvPr name="TextBox 44" id="44"/>
          <p:cNvSpPr txBox="true"/>
          <p:nvPr/>
        </p:nvSpPr>
        <p:spPr>
          <a:xfrm rot="0">
            <a:off x="1028700" y="1019175"/>
            <a:ext cx="11858291" cy="923927"/>
          </a:xfrm>
          <a:prstGeom prst="rect">
            <a:avLst/>
          </a:prstGeom>
        </p:spPr>
        <p:txBody>
          <a:bodyPr anchor="t" rtlCol="false" tIns="0" lIns="0" bIns="0" rIns="0">
            <a:spAutoFit/>
          </a:bodyPr>
          <a:lstStyle/>
          <a:p>
            <a:pPr algn="l">
              <a:lnSpc>
                <a:spcPts val="6600"/>
              </a:lnSpc>
            </a:pPr>
            <a:r>
              <a:rPr lang="en-US" sz="6000" b="true">
                <a:solidFill>
                  <a:srgbClr val="492709"/>
                </a:solidFill>
                <a:latin typeface="Poppins Bold"/>
                <a:ea typeface="Poppins Bold"/>
                <a:cs typeface="Poppins Bold"/>
                <a:sym typeface="Poppins Bold"/>
              </a:rPr>
              <a:t>Meet Our Professional Team</a:t>
            </a:r>
          </a:p>
        </p:txBody>
      </p:sp>
      <p:sp>
        <p:nvSpPr>
          <p:cNvPr name="TextBox 45" id="45"/>
          <p:cNvSpPr txBox="true"/>
          <p:nvPr/>
        </p:nvSpPr>
        <p:spPr>
          <a:xfrm rot="0">
            <a:off x="1028700" y="2290623"/>
            <a:ext cx="16230600" cy="1198880"/>
          </a:xfrm>
          <a:prstGeom prst="rect">
            <a:avLst/>
          </a:prstGeom>
        </p:spPr>
        <p:txBody>
          <a:bodyPr anchor="t" rtlCol="false" tIns="0" lIns="0" bIns="0" rIns="0">
            <a:spAutoFit/>
          </a:bodyPr>
          <a:lstStyle/>
          <a:p>
            <a:pPr algn="just">
              <a:lnSpc>
                <a:spcPts val="3220"/>
              </a:lnSpc>
            </a:pPr>
            <a:r>
              <a:rPr lang="en-US" sz="2300">
                <a:solidFill>
                  <a:srgbClr val="0D0D0D"/>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a:t>
            </a:r>
          </a:p>
        </p:txBody>
      </p:sp>
      <p:sp>
        <p:nvSpPr>
          <p:cNvPr name="TextBox 46" id="46"/>
          <p:cNvSpPr txBox="true"/>
          <p:nvPr/>
        </p:nvSpPr>
        <p:spPr>
          <a:xfrm rot="0">
            <a:off x="2122610" y="7825010"/>
            <a:ext cx="3881031" cy="495300"/>
          </a:xfrm>
          <a:prstGeom prst="rect">
            <a:avLst/>
          </a:prstGeom>
        </p:spPr>
        <p:txBody>
          <a:bodyPr anchor="t" rtlCol="false" tIns="0" lIns="0" bIns="0" rIns="0">
            <a:spAutoFit/>
          </a:bodyPr>
          <a:lstStyle/>
          <a:p>
            <a:pPr algn="ctr">
              <a:lnSpc>
                <a:spcPts val="3899"/>
              </a:lnSpc>
            </a:pPr>
            <a:r>
              <a:rPr lang="en-US" b="true" sz="2999">
                <a:solidFill>
                  <a:srgbClr val="613914"/>
                </a:solidFill>
                <a:latin typeface="Poppins Bold"/>
                <a:ea typeface="Poppins Bold"/>
                <a:cs typeface="Poppins Bold"/>
                <a:sym typeface="Poppins Bold"/>
              </a:rPr>
              <a:t>Noah Schumacher</a:t>
            </a:r>
          </a:p>
        </p:txBody>
      </p:sp>
      <p:sp>
        <p:nvSpPr>
          <p:cNvPr name="TextBox 47" id="47"/>
          <p:cNvSpPr txBox="true"/>
          <p:nvPr/>
        </p:nvSpPr>
        <p:spPr>
          <a:xfrm rot="0">
            <a:off x="2122610" y="8339360"/>
            <a:ext cx="3881031" cy="372110"/>
          </a:xfrm>
          <a:prstGeom prst="rect">
            <a:avLst/>
          </a:prstGeom>
        </p:spPr>
        <p:txBody>
          <a:bodyPr anchor="t" rtlCol="false" tIns="0" lIns="0" bIns="0" rIns="0">
            <a:spAutoFit/>
          </a:bodyPr>
          <a:lstStyle/>
          <a:p>
            <a:pPr algn="ctr">
              <a:lnSpc>
                <a:spcPts val="2860"/>
              </a:lnSpc>
            </a:pPr>
            <a:r>
              <a:rPr lang="en-US" b="true" sz="2200">
                <a:solidFill>
                  <a:srgbClr val="0D0D0D"/>
                </a:solidFill>
                <a:latin typeface="Poppins Medium"/>
                <a:ea typeface="Poppins Medium"/>
                <a:cs typeface="Poppins Medium"/>
                <a:sym typeface="Poppins Medium"/>
              </a:rPr>
              <a:t>Head Manager</a:t>
            </a:r>
          </a:p>
        </p:txBody>
      </p:sp>
      <p:sp>
        <p:nvSpPr>
          <p:cNvPr name="TextBox 48" id="48"/>
          <p:cNvSpPr txBox="true"/>
          <p:nvPr/>
        </p:nvSpPr>
        <p:spPr>
          <a:xfrm rot="0">
            <a:off x="6886248" y="7825010"/>
            <a:ext cx="4515503" cy="495300"/>
          </a:xfrm>
          <a:prstGeom prst="rect">
            <a:avLst/>
          </a:prstGeom>
        </p:spPr>
        <p:txBody>
          <a:bodyPr anchor="t" rtlCol="false" tIns="0" lIns="0" bIns="0" rIns="0">
            <a:spAutoFit/>
          </a:bodyPr>
          <a:lstStyle/>
          <a:p>
            <a:pPr algn="ctr">
              <a:lnSpc>
                <a:spcPts val="3899"/>
              </a:lnSpc>
            </a:pPr>
            <a:r>
              <a:rPr lang="en-US" b="true" sz="2999">
                <a:solidFill>
                  <a:srgbClr val="613914"/>
                </a:solidFill>
                <a:latin typeface="Poppins Bold"/>
                <a:ea typeface="Poppins Bold"/>
                <a:cs typeface="Poppins Bold"/>
                <a:sym typeface="Poppins Bold"/>
              </a:rPr>
              <a:t>Mariana Napolitani</a:t>
            </a:r>
          </a:p>
        </p:txBody>
      </p:sp>
      <p:sp>
        <p:nvSpPr>
          <p:cNvPr name="TextBox 49" id="49"/>
          <p:cNvSpPr txBox="true"/>
          <p:nvPr/>
        </p:nvSpPr>
        <p:spPr>
          <a:xfrm rot="0">
            <a:off x="7203485" y="8339360"/>
            <a:ext cx="3881031" cy="372110"/>
          </a:xfrm>
          <a:prstGeom prst="rect">
            <a:avLst/>
          </a:prstGeom>
        </p:spPr>
        <p:txBody>
          <a:bodyPr anchor="t" rtlCol="false" tIns="0" lIns="0" bIns="0" rIns="0">
            <a:spAutoFit/>
          </a:bodyPr>
          <a:lstStyle/>
          <a:p>
            <a:pPr algn="ctr">
              <a:lnSpc>
                <a:spcPts val="2860"/>
              </a:lnSpc>
            </a:pPr>
            <a:r>
              <a:rPr lang="en-US" b="true" sz="2200">
                <a:solidFill>
                  <a:srgbClr val="0D0D0D"/>
                </a:solidFill>
                <a:latin typeface="Poppins Medium"/>
                <a:ea typeface="Poppins Medium"/>
                <a:cs typeface="Poppins Medium"/>
                <a:sym typeface="Poppins Medium"/>
              </a:rPr>
              <a:t>Business Analyst</a:t>
            </a:r>
          </a:p>
        </p:txBody>
      </p:sp>
      <p:sp>
        <p:nvSpPr>
          <p:cNvPr name="TextBox 50" id="50"/>
          <p:cNvSpPr txBox="true"/>
          <p:nvPr/>
        </p:nvSpPr>
        <p:spPr>
          <a:xfrm rot="0">
            <a:off x="12284359" y="7825010"/>
            <a:ext cx="3881031" cy="495300"/>
          </a:xfrm>
          <a:prstGeom prst="rect">
            <a:avLst/>
          </a:prstGeom>
        </p:spPr>
        <p:txBody>
          <a:bodyPr anchor="t" rtlCol="false" tIns="0" lIns="0" bIns="0" rIns="0">
            <a:spAutoFit/>
          </a:bodyPr>
          <a:lstStyle/>
          <a:p>
            <a:pPr algn="ctr">
              <a:lnSpc>
                <a:spcPts val="3899"/>
              </a:lnSpc>
            </a:pPr>
            <a:r>
              <a:rPr lang="en-US" b="true" sz="2999">
                <a:solidFill>
                  <a:srgbClr val="613914"/>
                </a:solidFill>
                <a:latin typeface="Poppins Bold"/>
                <a:ea typeface="Poppins Bold"/>
                <a:cs typeface="Poppins Bold"/>
                <a:sym typeface="Poppins Bold"/>
              </a:rPr>
              <a:t>Sebastian Bennett</a:t>
            </a:r>
          </a:p>
        </p:txBody>
      </p:sp>
      <p:sp>
        <p:nvSpPr>
          <p:cNvPr name="TextBox 51" id="51"/>
          <p:cNvSpPr txBox="true"/>
          <p:nvPr/>
        </p:nvSpPr>
        <p:spPr>
          <a:xfrm rot="0">
            <a:off x="12284359" y="8339360"/>
            <a:ext cx="3881031" cy="372110"/>
          </a:xfrm>
          <a:prstGeom prst="rect">
            <a:avLst/>
          </a:prstGeom>
        </p:spPr>
        <p:txBody>
          <a:bodyPr anchor="t" rtlCol="false" tIns="0" lIns="0" bIns="0" rIns="0">
            <a:spAutoFit/>
          </a:bodyPr>
          <a:lstStyle/>
          <a:p>
            <a:pPr algn="ctr">
              <a:lnSpc>
                <a:spcPts val="2860"/>
              </a:lnSpc>
            </a:pPr>
            <a:r>
              <a:rPr lang="en-US" b="true" sz="2200">
                <a:solidFill>
                  <a:srgbClr val="0D0D0D"/>
                </a:solidFill>
                <a:latin typeface="Poppins Medium"/>
                <a:ea typeface="Poppins Medium"/>
                <a:cs typeface="Poppins Medium"/>
                <a:sym typeface="Poppins Medium"/>
              </a:rPr>
              <a:t>Business Specialist</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2089602" y="4062892"/>
            <a:ext cx="10769479" cy="2161215"/>
            <a:chOff x="0" y="0"/>
            <a:chExt cx="2836406" cy="569209"/>
          </a:xfrm>
        </p:grpSpPr>
        <p:sp>
          <p:nvSpPr>
            <p:cNvPr name="Freeform 3" id="3"/>
            <p:cNvSpPr/>
            <p:nvPr/>
          </p:nvSpPr>
          <p:spPr>
            <a:xfrm flipH="false" flipV="false" rot="0">
              <a:off x="0" y="0"/>
              <a:ext cx="2836406" cy="569209"/>
            </a:xfrm>
            <a:custGeom>
              <a:avLst/>
              <a:gdLst/>
              <a:ahLst/>
              <a:cxnLst/>
              <a:rect r="r" b="b" t="t" l="l"/>
              <a:pathLst>
                <a:path h="569209" w="2836406">
                  <a:moveTo>
                    <a:pt x="0" y="0"/>
                  </a:moveTo>
                  <a:lnTo>
                    <a:pt x="2836406" y="0"/>
                  </a:lnTo>
                  <a:lnTo>
                    <a:pt x="2836406" y="569209"/>
                  </a:lnTo>
                  <a:lnTo>
                    <a:pt x="0" y="569209"/>
                  </a:ln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2836406" cy="61683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5400000">
            <a:off x="10264332" y="4341687"/>
            <a:ext cx="10769479" cy="1603626"/>
            <a:chOff x="0" y="0"/>
            <a:chExt cx="2836406" cy="422354"/>
          </a:xfrm>
        </p:grpSpPr>
        <p:sp>
          <p:nvSpPr>
            <p:cNvPr name="Freeform 6" id="6"/>
            <p:cNvSpPr/>
            <p:nvPr/>
          </p:nvSpPr>
          <p:spPr>
            <a:xfrm flipH="false" flipV="false" rot="0">
              <a:off x="0" y="0"/>
              <a:ext cx="2836406" cy="422354"/>
            </a:xfrm>
            <a:custGeom>
              <a:avLst/>
              <a:gdLst/>
              <a:ahLst/>
              <a:cxnLst/>
              <a:rect r="r" b="b" t="t" l="l"/>
              <a:pathLst>
                <a:path h="422354" w="2836406">
                  <a:moveTo>
                    <a:pt x="0" y="0"/>
                  </a:moveTo>
                  <a:lnTo>
                    <a:pt x="2836406" y="0"/>
                  </a:lnTo>
                  <a:lnTo>
                    <a:pt x="2836406" y="422354"/>
                  </a:lnTo>
                  <a:lnTo>
                    <a:pt x="0" y="422354"/>
                  </a:lnTo>
                  <a:close/>
                </a:path>
              </a:pathLst>
            </a:custGeom>
            <a:gradFill rotWithShape="true">
              <a:gsLst>
                <a:gs pos="0">
                  <a:srgbClr val="F2AA16">
                    <a:alpha val="100000"/>
                  </a:srgbClr>
                </a:gs>
                <a:gs pos="100000">
                  <a:srgbClr val="F4C801">
                    <a:alpha val="100000"/>
                  </a:srgbClr>
                </a:gs>
              </a:gsLst>
              <a:lin ang="0"/>
            </a:gradFill>
          </p:spPr>
        </p:sp>
        <p:sp>
          <p:nvSpPr>
            <p:cNvPr name="TextBox 7" id="7"/>
            <p:cNvSpPr txBox="true"/>
            <p:nvPr/>
          </p:nvSpPr>
          <p:spPr>
            <a:xfrm>
              <a:off x="0" y="-47625"/>
              <a:ext cx="2836406" cy="469979"/>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10800000">
            <a:off x="9387368" y="699877"/>
            <a:ext cx="4443623" cy="8887247"/>
          </a:xfrm>
          <a:custGeom>
            <a:avLst/>
            <a:gdLst/>
            <a:ahLst/>
            <a:cxnLst/>
            <a:rect r="r" b="b" t="t" l="l"/>
            <a:pathLst>
              <a:path h="8887247" w="4443623">
                <a:moveTo>
                  <a:pt x="0" y="0"/>
                </a:moveTo>
                <a:lnTo>
                  <a:pt x="4443624" y="0"/>
                </a:lnTo>
                <a:lnTo>
                  <a:pt x="4443624" y="8887246"/>
                </a:lnTo>
                <a:lnTo>
                  <a:pt x="0" y="8887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5400000">
            <a:off x="9716192" y="1028700"/>
            <a:ext cx="8229600" cy="82296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5400000">
            <a:off x="10121134" y="1433642"/>
            <a:ext cx="7419716" cy="741971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76200" cap="sq">
              <a:solidFill>
                <a:srgbClr val="FFFFFF"/>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5" id="15"/>
          <p:cNvGrpSpPr/>
          <p:nvPr/>
        </p:nvGrpSpPr>
        <p:grpSpPr>
          <a:xfrm rot="0">
            <a:off x="10557768" y="1870276"/>
            <a:ext cx="6546447" cy="654644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t="0" r="-25000" b="0"/>
              </a:stretch>
            </a:blipFill>
            <a:ln w="76200" cap="sq">
              <a:gradFill>
                <a:gsLst>
                  <a:gs pos="0">
                    <a:srgbClr val="492709">
                      <a:alpha val="100000"/>
                    </a:srgbClr>
                  </a:gs>
                  <a:gs pos="100000">
                    <a:srgbClr val="F2AA15">
                      <a:alpha val="100000"/>
                    </a:srgbClr>
                  </a:gs>
                </a:gsLst>
                <a:lin ang="5400000"/>
              </a:gradFill>
              <a:prstDash val="solid"/>
              <a:miter/>
            </a:ln>
          </p:spPr>
        </p:sp>
      </p:grpSp>
      <p:grpSp>
        <p:nvGrpSpPr>
          <p:cNvPr name="Group 17" id="17"/>
          <p:cNvGrpSpPr/>
          <p:nvPr/>
        </p:nvGrpSpPr>
        <p:grpSpPr>
          <a:xfrm rot="-10800000">
            <a:off x="13698400" y="9412986"/>
            <a:ext cx="284234" cy="2842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10800000">
            <a:off x="13698400" y="589779"/>
            <a:ext cx="284234" cy="28423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92709"/>
            </a:solidFill>
            <a:ln cap="sq">
              <a:no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3" id="23"/>
          <p:cNvGrpSpPr/>
          <p:nvPr/>
        </p:nvGrpSpPr>
        <p:grpSpPr>
          <a:xfrm rot="-10800000">
            <a:off x="1599719" y="5621405"/>
            <a:ext cx="4178805" cy="897783"/>
            <a:chOff x="0" y="0"/>
            <a:chExt cx="965698" cy="207473"/>
          </a:xfrm>
        </p:grpSpPr>
        <p:sp>
          <p:nvSpPr>
            <p:cNvPr name="Freeform 24" id="24"/>
            <p:cNvSpPr/>
            <p:nvPr/>
          </p:nvSpPr>
          <p:spPr>
            <a:xfrm flipH="false" flipV="false" rot="0">
              <a:off x="0" y="0"/>
              <a:ext cx="965698" cy="207473"/>
            </a:xfrm>
            <a:custGeom>
              <a:avLst/>
              <a:gdLst/>
              <a:ahLst/>
              <a:cxnLst/>
              <a:rect r="r" b="b" t="t" l="l"/>
              <a:pathLst>
                <a:path h="207473" w="965698">
                  <a:moveTo>
                    <a:pt x="103736" y="0"/>
                  </a:moveTo>
                  <a:lnTo>
                    <a:pt x="861962" y="0"/>
                  </a:lnTo>
                  <a:cubicBezTo>
                    <a:pt x="889474" y="0"/>
                    <a:pt x="915860" y="10929"/>
                    <a:pt x="935315" y="30384"/>
                  </a:cubicBezTo>
                  <a:cubicBezTo>
                    <a:pt x="954769" y="49838"/>
                    <a:pt x="965698" y="76224"/>
                    <a:pt x="965698" y="103736"/>
                  </a:cubicBezTo>
                  <a:lnTo>
                    <a:pt x="965698" y="103736"/>
                  </a:lnTo>
                  <a:cubicBezTo>
                    <a:pt x="965698" y="131249"/>
                    <a:pt x="954769" y="157635"/>
                    <a:pt x="935315" y="177089"/>
                  </a:cubicBezTo>
                  <a:cubicBezTo>
                    <a:pt x="915860" y="196543"/>
                    <a:pt x="889474" y="207473"/>
                    <a:pt x="861962" y="207473"/>
                  </a:cubicBezTo>
                  <a:lnTo>
                    <a:pt x="103736" y="207473"/>
                  </a:lnTo>
                  <a:cubicBezTo>
                    <a:pt x="76224" y="207473"/>
                    <a:pt x="49838" y="196543"/>
                    <a:pt x="30384" y="177089"/>
                  </a:cubicBezTo>
                  <a:cubicBezTo>
                    <a:pt x="10929" y="157635"/>
                    <a:pt x="0" y="131249"/>
                    <a:pt x="0" y="103736"/>
                  </a:cubicBezTo>
                  <a:lnTo>
                    <a:pt x="0" y="103736"/>
                  </a:lnTo>
                  <a:cubicBezTo>
                    <a:pt x="0" y="76224"/>
                    <a:pt x="10929" y="49838"/>
                    <a:pt x="30384" y="30384"/>
                  </a:cubicBezTo>
                  <a:cubicBezTo>
                    <a:pt x="49838" y="10929"/>
                    <a:pt x="76224" y="0"/>
                    <a:pt x="103736"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25" id="25"/>
            <p:cNvSpPr txBox="true"/>
            <p:nvPr/>
          </p:nvSpPr>
          <p:spPr>
            <a:xfrm>
              <a:off x="0" y="-47625"/>
              <a:ext cx="965698" cy="255098"/>
            </a:xfrm>
            <a:prstGeom prst="rect">
              <a:avLst/>
            </a:prstGeom>
          </p:spPr>
          <p:txBody>
            <a:bodyPr anchor="ctr" rtlCol="false" tIns="50800" lIns="50800" bIns="50800" rIns="50800"/>
            <a:lstStyle/>
            <a:p>
              <a:pPr algn="ctr">
                <a:lnSpc>
                  <a:spcPts val="2100"/>
                </a:lnSpc>
              </a:pPr>
            </a:p>
          </p:txBody>
        </p:sp>
      </p:grpSp>
      <p:grpSp>
        <p:nvGrpSpPr>
          <p:cNvPr name="Group 26" id="26"/>
          <p:cNvGrpSpPr/>
          <p:nvPr/>
        </p:nvGrpSpPr>
        <p:grpSpPr>
          <a:xfrm rot="-10800000">
            <a:off x="1599719" y="6929897"/>
            <a:ext cx="6347333" cy="897783"/>
            <a:chOff x="0" y="0"/>
            <a:chExt cx="1466833" cy="207473"/>
          </a:xfrm>
        </p:grpSpPr>
        <p:sp>
          <p:nvSpPr>
            <p:cNvPr name="Freeform 27" id="27"/>
            <p:cNvSpPr/>
            <p:nvPr/>
          </p:nvSpPr>
          <p:spPr>
            <a:xfrm flipH="false" flipV="false" rot="0">
              <a:off x="0" y="0"/>
              <a:ext cx="1466833" cy="207473"/>
            </a:xfrm>
            <a:custGeom>
              <a:avLst/>
              <a:gdLst/>
              <a:ahLst/>
              <a:cxnLst/>
              <a:rect r="r" b="b" t="t" l="l"/>
              <a:pathLst>
                <a:path h="207473" w="1466833">
                  <a:moveTo>
                    <a:pt x="103736" y="0"/>
                  </a:moveTo>
                  <a:lnTo>
                    <a:pt x="1363097" y="0"/>
                  </a:lnTo>
                  <a:cubicBezTo>
                    <a:pt x="1390609" y="0"/>
                    <a:pt x="1416995" y="10929"/>
                    <a:pt x="1436449" y="30384"/>
                  </a:cubicBezTo>
                  <a:cubicBezTo>
                    <a:pt x="1455904" y="49838"/>
                    <a:pt x="1466833" y="76224"/>
                    <a:pt x="1466833" y="103736"/>
                  </a:cubicBezTo>
                  <a:lnTo>
                    <a:pt x="1466833" y="103736"/>
                  </a:lnTo>
                  <a:cubicBezTo>
                    <a:pt x="1466833" y="131249"/>
                    <a:pt x="1455904" y="157635"/>
                    <a:pt x="1436449" y="177089"/>
                  </a:cubicBezTo>
                  <a:cubicBezTo>
                    <a:pt x="1416995" y="196543"/>
                    <a:pt x="1390609" y="207473"/>
                    <a:pt x="1363097" y="207473"/>
                  </a:cubicBezTo>
                  <a:lnTo>
                    <a:pt x="103736" y="207473"/>
                  </a:lnTo>
                  <a:cubicBezTo>
                    <a:pt x="76224" y="207473"/>
                    <a:pt x="49838" y="196543"/>
                    <a:pt x="30384" y="177089"/>
                  </a:cubicBezTo>
                  <a:cubicBezTo>
                    <a:pt x="10929" y="157635"/>
                    <a:pt x="0" y="131249"/>
                    <a:pt x="0" y="103736"/>
                  </a:cubicBezTo>
                  <a:lnTo>
                    <a:pt x="0" y="103736"/>
                  </a:lnTo>
                  <a:cubicBezTo>
                    <a:pt x="0" y="76224"/>
                    <a:pt x="10929" y="49838"/>
                    <a:pt x="30384" y="30384"/>
                  </a:cubicBezTo>
                  <a:cubicBezTo>
                    <a:pt x="49838" y="10929"/>
                    <a:pt x="76224" y="0"/>
                    <a:pt x="103736"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28" id="28"/>
            <p:cNvSpPr txBox="true"/>
            <p:nvPr/>
          </p:nvSpPr>
          <p:spPr>
            <a:xfrm>
              <a:off x="0" y="-47625"/>
              <a:ext cx="1466833" cy="255098"/>
            </a:xfrm>
            <a:prstGeom prst="rect">
              <a:avLst/>
            </a:prstGeom>
          </p:spPr>
          <p:txBody>
            <a:bodyPr anchor="ctr" rtlCol="false" tIns="50800" lIns="50800" bIns="50800" rIns="50800"/>
            <a:lstStyle/>
            <a:p>
              <a:pPr algn="ctr">
                <a:lnSpc>
                  <a:spcPts val="2100"/>
                </a:lnSpc>
              </a:pPr>
            </a:p>
          </p:txBody>
        </p:sp>
      </p:grpSp>
      <p:grpSp>
        <p:nvGrpSpPr>
          <p:cNvPr name="Group 29" id="29"/>
          <p:cNvGrpSpPr/>
          <p:nvPr/>
        </p:nvGrpSpPr>
        <p:grpSpPr>
          <a:xfrm rot="5400000">
            <a:off x="1028700" y="5499278"/>
            <a:ext cx="1142038" cy="114203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2" id="32"/>
          <p:cNvGrpSpPr/>
          <p:nvPr/>
        </p:nvGrpSpPr>
        <p:grpSpPr>
          <a:xfrm rot="5400000">
            <a:off x="1028700" y="6807770"/>
            <a:ext cx="1142038" cy="1142038"/>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5" id="35"/>
          <p:cNvGrpSpPr/>
          <p:nvPr/>
        </p:nvGrpSpPr>
        <p:grpSpPr>
          <a:xfrm rot="5400000">
            <a:off x="1107989" y="5578567"/>
            <a:ext cx="983459" cy="98345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19050" cap="sq">
              <a:solidFill>
                <a:srgbClr val="FFFFFF"/>
              </a:solidFill>
              <a:prstDash val="solid"/>
              <a:miter/>
            </a:ln>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38" id="38"/>
          <p:cNvGrpSpPr/>
          <p:nvPr/>
        </p:nvGrpSpPr>
        <p:grpSpPr>
          <a:xfrm rot="5400000">
            <a:off x="1107989" y="6887059"/>
            <a:ext cx="983459" cy="983459"/>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19050" cap="sq">
              <a:solidFill>
                <a:srgbClr val="FFFFFF"/>
              </a:solidFill>
              <a:prstDash val="solid"/>
              <a:miter/>
            </a:ln>
          </p:spPr>
        </p:sp>
        <p:sp>
          <p:nvSpPr>
            <p:cNvPr name="TextBox 40" id="4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41" id="41"/>
          <p:cNvGrpSpPr/>
          <p:nvPr/>
        </p:nvGrpSpPr>
        <p:grpSpPr>
          <a:xfrm rot="0">
            <a:off x="1193666" y="5664244"/>
            <a:ext cx="812106" cy="812106"/>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2700" cap="sq">
              <a:solidFill>
                <a:srgbClr val="000000"/>
              </a:solidFill>
              <a:prstDash val="solid"/>
              <a:miter/>
            </a:ln>
          </p:spPr>
        </p:sp>
      </p:grpSp>
      <p:grpSp>
        <p:nvGrpSpPr>
          <p:cNvPr name="Group 43" id="43"/>
          <p:cNvGrpSpPr/>
          <p:nvPr/>
        </p:nvGrpSpPr>
        <p:grpSpPr>
          <a:xfrm rot="0">
            <a:off x="1193666" y="6972736"/>
            <a:ext cx="812106" cy="812106"/>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2700" cap="sq">
              <a:solidFill>
                <a:srgbClr val="000000"/>
              </a:solidFill>
              <a:prstDash val="solid"/>
              <a:miter/>
            </a:ln>
          </p:spPr>
        </p:sp>
      </p:grpSp>
      <p:sp>
        <p:nvSpPr>
          <p:cNvPr name="Freeform 45" id="45"/>
          <p:cNvSpPr/>
          <p:nvPr/>
        </p:nvSpPr>
        <p:spPr>
          <a:xfrm flipH="false" flipV="false" rot="0">
            <a:off x="1323377" y="5793955"/>
            <a:ext cx="552684" cy="552684"/>
          </a:xfrm>
          <a:custGeom>
            <a:avLst/>
            <a:gdLst/>
            <a:ahLst/>
            <a:cxnLst/>
            <a:rect r="r" b="b" t="t" l="l"/>
            <a:pathLst>
              <a:path h="552684" w="552684">
                <a:moveTo>
                  <a:pt x="0" y="0"/>
                </a:moveTo>
                <a:lnTo>
                  <a:pt x="552684" y="0"/>
                </a:lnTo>
                <a:lnTo>
                  <a:pt x="552684" y="552684"/>
                </a:lnTo>
                <a:lnTo>
                  <a:pt x="0" y="5526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6" id="46"/>
          <p:cNvGrpSpPr/>
          <p:nvPr/>
        </p:nvGrpSpPr>
        <p:grpSpPr>
          <a:xfrm rot="-10800000">
            <a:off x="1599719" y="8238390"/>
            <a:ext cx="6347333" cy="897783"/>
            <a:chOff x="0" y="0"/>
            <a:chExt cx="1466833" cy="207473"/>
          </a:xfrm>
        </p:grpSpPr>
        <p:sp>
          <p:nvSpPr>
            <p:cNvPr name="Freeform 47" id="47"/>
            <p:cNvSpPr/>
            <p:nvPr/>
          </p:nvSpPr>
          <p:spPr>
            <a:xfrm flipH="false" flipV="false" rot="0">
              <a:off x="0" y="0"/>
              <a:ext cx="1466833" cy="207473"/>
            </a:xfrm>
            <a:custGeom>
              <a:avLst/>
              <a:gdLst/>
              <a:ahLst/>
              <a:cxnLst/>
              <a:rect r="r" b="b" t="t" l="l"/>
              <a:pathLst>
                <a:path h="207473" w="1466833">
                  <a:moveTo>
                    <a:pt x="103736" y="0"/>
                  </a:moveTo>
                  <a:lnTo>
                    <a:pt x="1363097" y="0"/>
                  </a:lnTo>
                  <a:cubicBezTo>
                    <a:pt x="1390609" y="0"/>
                    <a:pt x="1416995" y="10929"/>
                    <a:pt x="1436449" y="30384"/>
                  </a:cubicBezTo>
                  <a:cubicBezTo>
                    <a:pt x="1455904" y="49838"/>
                    <a:pt x="1466833" y="76224"/>
                    <a:pt x="1466833" y="103736"/>
                  </a:cubicBezTo>
                  <a:lnTo>
                    <a:pt x="1466833" y="103736"/>
                  </a:lnTo>
                  <a:cubicBezTo>
                    <a:pt x="1466833" y="131249"/>
                    <a:pt x="1455904" y="157635"/>
                    <a:pt x="1436449" y="177089"/>
                  </a:cubicBezTo>
                  <a:cubicBezTo>
                    <a:pt x="1416995" y="196543"/>
                    <a:pt x="1390609" y="207473"/>
                    <a:pt x="1363097" y="207473"/>
                  </a:cubicBezTo>
                  <a:lnTo>
                    <a:pt x="103736" y="207473"/>
                  </a:lnTo>
                  <a:cubicBezTo>
                    <a:pt x="76224" y="207473"/>
                    <a:pt x="49838" y="196543"/>
                    <a:pt x="30384" y="177089"/>
                  </a:cubicBezTo>
                  <a:cubicBezTo>
                    <a:pt x="10929" y="157635"/>
                    <a:pt x="0" y="131249"/>
                    <a:pt x="0" y="103736"/>
                  </a:cubicBezTo>
                  <a:lnTo>
                    <a:pt x="0" y="103736"/>
                  </a:lnTo>
                  <a:cubicBezTo>
                    <a:pt x="0" y="76224"/>
                    <a:pt x="10929" y="49838"/>
                    <a:pt x="30384" y="30384"/>
                  </a:cubicBezTo>
                  <a:cubicBezTo>
                    <a:pt x="49838" y="10929"/>
                    <a:pt x="76224" y="0"/>
                    <a:pt x="103736"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8" id="48"/>
            <p:cNvSpPr txBox="true"/>
            <p:nvPr/>
          </p:nvSpPr>
          <p:spPr>
            <a:xfrm>
              <a:off x="0" y="-47625"/>
              <a:ext cx="1466833" cy="255098"/>
            </a:xfrm>
            <a:prstGeom prst="rect">
              <a:avLst/>
            </a:prstGeom>
          </p:spPr>
          <p:txBody>
            <a:bodyPr anchor="ctr" rtlCol="false" tIns="50800" lIns="50800" bIns="50800" rIns="50800"/>
            <a:lstStyle/>
            <a:p>
              <a:pPr algn="ctr">
                <a:lnSpc>
                  <a:spcPts val="2100"/>
                </a:lnSpc>
              </a:pPr>
            </a:p>
          </p:txBody>
        </p:sp>
      </p:grpSp>
      <p:grpSp>
        <p:nvGrpSpPr>
          <p:cNvPr name="Group 49" id="49"/>
          <p:cNvGrpSpPr/>
          <p:nvPr/>
        </p:nvGrpSpPr>
        <p:grpSpPr>
          <a:xfrm rot="5400000">
            <a:off x="1028700" y="8116262"/>
            <a:ext cx="1142038" cy="1142038"/>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51" id="51"/>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52" id="52"/>
          <p:cNvGrpSpPr/>
          <p:nvPr/>
        </p:nvGrpSpPr>
        <p:grpSpPr>
          <a:xfrm rot="5400000">
            <a:off x="1107989" y="8195551"/>
            <a:ext cx="983459" cy="983459"/>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19050" cap="sq">
              <a:solidFill>
                <a:srgbClr val="FFFFFF"/>
              </a:solidFill>
              <a:prstDash val="solid"/>
              <a:miter/>
            </a:ln>
          </p:spPr>
        </p:sp>
        <p:sp>
          <p:nvSpPr>
            <p:cNvPr name="TextBox 54" id="54"/>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55" id="55"/>
          <p:cNvGrpSpPr/>
          <p:nvPr/>
        </p:nvGrpSpPr>
        <p:grpSpPr>
          <a:xfrm rot="0">
            <a:off x="1193666" y="8281228"/>
            <a:ext cx="812106" cy="812106"/>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2700" cap="sq">
              <a:solidFill>
                <a:srgbClr val="000000"/>
              </a:solidFill>
              <a:prstDash val="solid"/>
              <a:miter/>
            </a:ln>
          </p:spPr>
        </p:sp>
      </p:grpSp>
      <p:sp>
        <p:nvSpPr>
          <p:cNvPr name="Freeform 57" id="57"/>
          <p:cNvSpPr/>
          <p:nvPr/>
        </p:nvSpPr>
        <p:spPr>
          <a:xfrm flipH="false" flipV="false" rot="0">
            <a:off x="1323377" y="7102447"/>
            <a:ext cx="552684" cy="552684"/>
          </a:xfrm>
          <a:custGeom>
            <a:avLst/>
            <a:gdLst/>
            <a:ahLst/>
            <a:cxnLst/>
            <a:rect r="r" b="b" t="t" l="l"/>
            <a:pathLst>
              <a:path h="552684" w="552684">
                <a:moveTo>
                  <a:pt x="0" y="0"/>
                </a:moveTo>
                <a:lnTo>
                  <a:pt x="552684" y="0"/>
                </a:lnTo>
                <a:lnTo>
                  <a:pt x="552684" y="552684"/>
                </a:lnTo>
                <a:lnTo>
                  <a:pt x="0" y="5526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8" id="58"/>
          <p:cNvSpPr/>
          <p:nvPr/>
        </p:nvSpPr>
        <p:spPr>
          <a:xfrm flipH="false" flipV="false" rot="0">
            <a:off x="1323377" y="8410939"/>
            <a:ext cx="552684" cy="552684"/>
          </a:xfrm>
          <a:custGeom>
            <a:avLst/>
            <a:gdLst/>
            <a:ahLst/>
            <a:cxnLst/>
            <a:rect r="r" b="b" t="t" l="l"/>
            <a:pathLst>
              <a:path h="552684" w="552684">
                <a:moveTo>
                  <a:pt x="0" y="0"/>
                </a:moveTo>
                <a:lnTo>
                  <a:pt x="552684" y="0"/>
                </a:lnTo>
                <a:lnTo>
                  <a:pt x="552684" y="552684"/>
                </a:lnTo>
                <a:lnTo>
                  <a:pt x="0" y="5526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9" id="59"/>
          <p:cNvSpPr/>
          <p:nvPr/>
        </p:nvSpPr>
        <p:spPr>
          <a:xfrm flipH="false" flipV="false" rot="5400000">
            <a:off x="8742848" y="8660091"/>
            <a:ext cx="544960" cy="321526"/>
          </a:xfrm>
          <a:custGeom>
            <a:avLst/>
            <a:gdLst/>
            <a:ahLst/>
            <a:cxnLst/>
            <a:rect r="r" b="b" t="t" l="l"/>
            <a:pathLst>
              <a:path h="321526" w="544960">
                <a:moveTo>
                  <a:pt x="0" y="0"/>
                </a:moveTo>
                <a:lnTo>
                  <a:pt x="544959" y="0"/>
                </a:lnTo>
                <a:lnTo>
                  <a:pt x="544959" y="321527"/>
                </a:lnTo>
                <a:lnTo>
                  <a:pt x="0" y="3215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60" id="60"/>
          <p:cNvSpPr/>
          <p:nvPr/>
        </p:nvSpPr>
        <p:spPr>
          <a:xfrm flipH="false" flipV="false" rot="5400000">
            <a:off x="9134407" y="8660091"/>
            <a:ext cx="544960" cy="321526"/>
          </a:xfrm>
          <a:custGeom>
            <a:avLst/>
            <a:gdLst/>
            <a:ahLst/>
            <a:cxnLst/>
            <a:rect r="r" b="b" t="t" l="l"/>
            <a:pathLst>
              <a:path h="321526" w="544960">
                <a:moveTo>
                  <a:pt x="0" y="0"/>
                </a:moveTo>
                <a:lnTo>
                  <a:pt x="544960" y="0"/>
                </a:lnTo>
                <a:lnTo>
                  <a:pt x="544960" y="321527"/>
                </a:lnTo>
                <a:lnTo>
                  <a:pt x="0" y="3215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61" id="61"/>
          <p:cNvSpPr/>
          <p:nvPr/>
        </p:nvSpPr>
        <p:spPr>
          <a:xfrm flipH="false" flipV="false" rot="5400000">
            <a:off x="9525966" y="8660091"/>
            <a:ext cx="544960" cy="321526"/>
          </a:xfrm>
          <a:custGeom>
            <a:avLst/>
            <a:gdLst/>
            <a:ahLst/>
            <a:cxnLst/>
            <a:rect r="r" b="b" t="t" l="l"/>
            <a:pathLst>
              <a:path h="321526" w="544960">
                <a:moveTo>
                  <a:pt x="0" y="0"/>
                </a:moveTo>
                <a:lnTo>
                  <a:pt x="544960" y="0"/>
                </a:lnTo>
                <a:lnTo>
                  <a:pt x="544960" y="321527"/>
                </a:lnTo>
                <a:lnTo>
                  <a:pt x="0" y="3215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62" id="62"/>
          <p:cNvSpPr txBox="true"/>
          <p:nvPr/>
        </p:nvSpPr>
        <p:spPr>
          <a:xfrm rot="0">
            <a:off x="1028700" y="1019175"/>
            <a:ext cx="8335337" cy="923927"/>
          </a:xfrm>
          <a:prstGeom prst="rect">
            <a:avLst/>
          </a:prstGeom>
        </p:spPr>
        <p:txBody>
          <a:bodyPr anchor="t" rtlCol="false" tIns="0" lIns="0" bIns="0" rIns="0">
            <a:spAutoFit/>
          </a:bodyPr>
          <a:lstStyle/>
          <a:p>
            <a:pPr algn="l">
              <a:lnSpc>
                <a:spcPts val="6600"/>
              </a:lnSpc>
            </a:pPr>
            <a:r>
              <a:rPr lang="en-US" sz="6000" b="true">
                <a:solidFill>
                  <a:srgbClr val="492709"/>
                </a:solidFill>
                <a:latin typeface="Poppins Bold"/>
                <a:ea typeface="Poppins Bold"/>
                <a:cs typeface="Poppins Bold"/>
                <a:sym typeface="Poppins Bold"/>
              </a:rPr>
              <a:t>Contact Information</a:t>
            </a:r>
          </a:p>
        </p:txBody>
      </p:sp>
      <p:sp>
        <p:nvSpPr>
          <p:cNvPr name="TextBox 63" id="63"/>
          <p:cNvSpPr txBox="true"/>
          <p:nvPr/>
        </p:nvSpPr>
        <p:spPr>
          <a:xfrm rot="0">
            <a:off x="1028700" y="2251228"/>
            <a:ext cx="6133215" cy="552450"/>
          </a:xfrm>
          <a:prstGeom prst="rect">
            <a:avLst/>
          </a:prstGeom>
        </p:spPr>
        <p:txBody>
          <a:bodyPr anchor="t" rtlCol="false" tIns="0" lIns="0" bIns="0" rIns="0">
            <a:spAutoFit/>
          </a:bodyPr>
          <a:lstStyle/>
          <a:p>
            <a:pPr algn="l">
              <a:lnSpc>
                <a:spcPts val="4199"/>
              </a:lnSpc>
            </a:pPr>
            <a:r>
              <a:rPr lang="en-US" sz="3499" b="true">
                <a:solidFill>
                  <a:srgbClr val="0D0D0D"/>
                </a:solidFill>
                <a:latin typeface="Poppins Semi-Bold"/>
                <a:ea typeface="Poppins Semi-Bold"/>
                <a:cs typeface="Poppins Semi-Bold"/>
                <a:sym typeface="Poppins Semi-Bold"/>
              </a:rPr>
              <a:t>Ginyard International Co.</a:t>
            </a:r>
          </a:p>
        </p:txBody>
      </p:sp>
      <p:sp>
        <p:nvSpPr>
          <p:cNvPr name="TextBox 64" id="64"/>
          <p:cNvSpPr txBox="true"/>
          <p:nvPr/>
        </p:nvSpPr>
        <p:spPr>
          <a:xfrm rot="0">
            <a:off x="1028700" y="3052623"/>
            <a:ext cx="7515087" cy="1998980"/>
          </a:xfrm>
          <a:prstGeom prst="rect">
            <a:avLst/>
          </a:prstGeom>
        </p:spPr>
        <p:txBody>
          <a:bodyPr anchor="t" rtlCol="false" tIns="0" lIns="0" bIns="0" rIns="0">
            <a:spAutoFit/>
          </a:bodyPr>
          <a:lstStyle/>
          <a:p>
            <a:pPr algn="just">
              <a:lnSpc>
                <a:spcPts val="3220"/>
              </a:lnSpc>
            </a:pPr>
            <a:r>
              <a:rPr lang="en-US" sz="2300">
                <a:solidFill>
                  <a:srgbClr val="0D0D0D"/>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65" id="65"/>
          <p:cNvSpPr txBox="true"/>
          <p:nvPr/>
        </p:nvSpPr>
        <p:spPr>
          <a:xfrm rot="0">
            <a:off x="2370910" y="5828709"/>
            <a:ext cx="3081283" cy="464125"/>
          </a:xfrm>
          <a:prstGeom prst="rect">
            <a:avLst/>
          </a:prstGeom>
        </p:spPr>
        <p:txBody>
          <a:bodyPr anchor="t" rtlCol="false" tIns="0" lIns="0" bIns="0" rIns="0">
            <a:spAutoFit/>
          </a:bodyPr>
          <a:lstStyle/>
          <a:p>
            <a:pPr algn="l">
              <a:lnSpc>
                <a:spcPts val="3555"/>
              </a:lnSpc>
            </a:pPr>
            <a:r>
              <a:rPr lang="en-US" sz="2963" b="true">
                <a:solidFill>
                  <a:srgbClr val="FFFFFF"/>
                </a:solidFill>
                <a:latin typeface="Poppins Semi-Bold"/>
                <a:ea typeface="Poppins Semi-Bold"/>
                <a:cs typeface="Poppins Semi-Bold"/>
                <a:sym typeface="Poppins Semi-Bold"/>
              </a:rPr>
              <a:t>+123-456-7890</a:t>
            </a:r>
          </a:p>
        </p:txBody>
      </p:sp>
      <p:sp>
        <p:nvSpPr>
          <p:cNvPr name="TextBox 66" id="66"/>
          <p:cNvSpPr txBox="true"/>
          <p:nvPr/>
        </p:nvSpPr>
        <p:spPr>
          <a:xfrm rot="0">
            <a:off x="2370910" y="7137201"/>
            <a:ext cx="5231890" cy="464125"/>
          </a:xfrm>
          <a:prstGeom prst="rect">
            <a:avLst/>
          </a:prstGeom>
        </p:spPr>
        <p:txBody>
          <a:bodyPr anchor="t" rtlCol="false" tIns="0" lIns="0" bIns="0" rIns="0">
            <a:spAutoFit/>
          </a:bodyPr>
          <a:lstStyle/>
          <a:p>
            <a:pPr algn="l">
              <a:lnSpc>
                <a:spcPts val="3555"/>
              </a:lnSpc>
            </a:pPr>
            <a:r>
              <a:rPr lang="en-US" sz="2963" b="true">
                <a:solidFill>
                  <a:srgbClr val="FFFFFF"/>
                </a:solidFill>
                <a:latin typeface="Poppins Semi-Bold"/>
                <a:ea typeface="Poppins Semi-Bold"/>
                <a:cs typeface="Poppins Semi-Bold"/>
                <a:sym typeface="Poppins Semi-Bold"/>
              </a:rPr>
              <a:t>hello@reallygreatsite.com</a:t>
            </a:r>
          </a:p>
        </p:txBody>
      </p:sp>
      <p:sp>
        <p:nvSpPr>
          <p:cNvPr name="TextBox 67" id="67"/>
          <p:cNvSpPr txBox="true"/>
          <p:nvPr/>
        </p:nvSpPr>
        <p:spPr>
          <a:xfrm rot="0">
            <a:off x="2370910" y="8445694"/>
            <a:ext cx="5540680" cy="464125"/>
          </a:xfrm>
          <a:prstGeom prst="rect">
            <a:avLst/>
          </a:prstGeom>
        </p:spPr>
        <p:txBody>
          <a:bodyPr anchor="t" rtlCol="false" tIns="0" lIns="0" bIns="0" rIns="0">
            <a:spAutoFit/>
          </a:bodyPr>
          <a:lstStyle/>
          <a:p>
            <a:pPr algn="l">
              <a:lnSpc>
                <a:spcPts val="3555"/>
              </a:lnSpc>
            </a:pPr>
            <a:r>
              <a:rPr lang="en-US" sz="2963" b="true">
                <a:solidFill>
                  <a:srgbClr val="FFFFFF"/>
                </a:solidFill>
                <a:latin typeface="Poppins Semi-Bold"/>
                <a:ea typeface="Poppins Semi-Bold"/>
                <a:cs typeface="Poppins Semi-Bold"/>
                <a:sym typeface="Poppins Semi-Bold"/>
              </a:rPr>
              <a:t>123 Anywhere St., Any City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614201"/>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614201"/>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161942" y="5143500"/>
            <a:ext cx="18611884" cy="5388233"/>
            <a:chOff x="0" y="0"/>
            <a:chExt cx="4901895" cy="1419123"/>
          </a:xfrm>
        </p:grpSpPr>
        <p:sp>
          <p:nvSpPr>
            <p:cNvPr name="Freeform 15" id="15"/>
            <p:cNvSpPr/>
            <p:nvPr/>
          </p:nvSpPr>
          <p:spPr>
            <a:xfrm flipH="false" flipV="false" rot="0">
              <a:off x="0" y="0"/>
              <a:ext cx="4901895" cy="1419123"/>
            </a:xfrm>
            <a:custGeom>
              <a:avLst/>
              <a:gdLst/>
              <a:ahLst/>
              <a:cxnLst/>
              <a:rect r="r" b="b" t="t" l="l"/>
              <a:pathLst>
                <a:path h="1419123" w="4901895">
                  <a:moveTo>
                    <a:pt x="0" y="0"/>
                  </a:moveTo>
                  <a:lnTo>
                    <a:pt x="4901895" y="0"/>
                  </a:lnTo>
                  <a:lnTo>
                    <a:pt x="4901895" y="1419123"/>
                  </a:lnTo>
                  <a:lnTo>
                    <a:pt x="0" y="1419123"/>
                  </a:lnTo>
                  <a:close/>
                </a:path>
              </a:pathLst>
            </a:custGeom>
            <a:gradFill rotWithShape="true">
              <a:gsLst>
                <a:gs pos="0">
                  <a:srgbClr val="FFFFFF">
                    <a:alpha val="100000"/>
                  </a:srgbClr>
                </a:gs>
                <a:gs pos="100000">
                  <a:srgbClr val="F2AA15">
                    <a:alpha val="100000"/>
                  </a:srgbClr>
                </a:gs>
              </a:gsLst>
              <a:lin ang="5400000"/>
            </a:gradFill>
          </p:spPr>
        </p:sp>
        <p:sp>
          <p:nvSpPr>
            <p:cNvPr name="TextBox 16" id="16"/>
            <p:cNvSpPr txBox="true"/>
            <p:nvPr/>
          </p:nvSpPr>
          <p:spPr>
            <a:xfrm>
              <a:off x="0" y="-47625"/>
              <a:ext cx="4901895" cy="1466748"/>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2469082" y="3361481"/>
            <a:ext cx="14504380" cy="2581275"/>
          </a:xfrm>
          <a:prstGeom prst="rect">
            <a:avLst/>
          </a:prstGeom>
        </p:spPr>
        <p:txBody>
          <a:bodyPr anchor="t" rtlCol="false" tIns="0" lIns="0" bIns="0" rIns="0">
            <a:spAutoFit/>
          </a:bodyPr>
          <a:lstStyle/>
          <a:p>
            <a:pPr algn="ctr">
              <a:lnSpc>
                <a:spcPts val="19500"/>
              </a:lnSpc>
            </a:pPr>
            <a:r>
              <a:rPr lang="en-US" b="true" sz="15000">
                <a:solidFill>
                  <a:srgbClr val="492709"/>
                </a:solidFill>
                <a:latin typeface="Poppins Bold"/>
                <a:ea typeface="Poppins Bold"/>
                <a:cs typeface="Poppins Bold"/>
                <a:sym typeface="Poppins Bold"/>
              </a:rPr>
              <a:t>PENDAHULUAN</a:t>
            </a:r>
          </a:p>
        </p:txBody>
      </p:sp>
      <p:grpSp>
        <p:nvGrpSpPr>
          <p:cNvPr name="Group 18" id="18"/>
          <p:cNvGrpSpPr/>
          <p:nvPr/>
        </p:nvGrpSpPr>
        <p:grpSpPr>
          <a:xfrm rot="0">
            <a:off x="92707" y="9248643"/>
            <a:ext cx="18611884" cy="619125"/>
            <a:chOff x="0" y="0"/>
            <a:chExt cx="24815845" cy="825500"/>
          </a:xfrm>
        </p:grpSpPr>
        <p:sp>
          <p:nvSpPr>
            <p:cNvPr name="AutoShape 19" id="19"/>
            <p:cNvSpPr/>
            <p:nvPr/>
          </p:nvSpPr>
          <p:spPr>
            <a:xfrm flipV="true">
              <a:off x="0" y="50800"/>
              <a:ext cx="7893994"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0" id="20"/>
            <p:cNvSpPr/>
            <p:nvPr/>
          </p:nvSpPr>
          <p:spPr>
            <a:xfrm>
              <a:off x="15719256" y="806450"/>
              <a:ext cx="9096590"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1" id="21"/>
            <p:cNvSpPr/>
            <p:nvPr/>
          </p:nvSpPr>
          <p:spPr>
            <a:xfrm>
              <a:off x="0" y="806450"/>
              <a:ext cx="9306215"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2" id="22"/>
            <p:cNvSpPr/>
            <p:nvPr/>
          </p:nvSpPr>
          <p:spPr>
            <a:xfrm>
              <a:off x="16910768" y="50800"/>
              <a:ext cx="7905077"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grpSp>
      <p:sp>
        <p:nvSpPr>
          <p:cNvPr name="Freeform 23" id="23"/>
          <p:cNvSpPr/>
          <p:nvPr/>
        </p:nvSpPr>
        <p:spPr>
          <a:xfrm flipH="false" flipV="false" rot="-5400000">
            <a:off x="8542921" y="6431111"/>
            <a:ext cx="1711456" cy="5161858"/>
          </a:xfrm>
          <a:custGeom>
            <a:avLst/>
            <a:gdLst/>
            <a:ahLst/>
            <a:cxnLst/>
            <a:rect r="r" b="b" t="t" l="l"/>
            <a:pathLst>
              <a:path h="5161858" w="1711456">
                <a:moveTo>
                  <a:pt x="0" y="0"/>
                </a:moveTo>
                <a:lnTo>
                  <a:pt x="1711455" y="0"/>
                </a:lnTo>
                <a:lnTo>
                  <a:pt x="1711455" y="5161858"/>
                </a:lnTo>
                <a:lnTo>
                  <a:pt x="0" y="5161858"/>
                </a:lnTo>
                <a:lnTo>
                  <a:pt x="0" y="0"/>
                </a:lnTo>
                <a:close/>
              </a:path>
            </a:pathLst>
          </a:custGeom>
          <a:blipFill>
            <a:blip r:embed="rId2">
              <a:extLst>
                <a:ext uri="{96DAC541-7B7A-43D3-8B79-37D633B846F1}">
                  <asvg:svgBlip xmlns:asvg="http://schemas.microsoft.com/office/drawing/2016/SVG/main" r:embed="rId3"/>
                </a:ext>
              </a:extLst>
            </a:blip>
            <a:stretch>
              <a:fillRect l="-50803" t="0" r="0" b="0"/>
            </a:stretch>
          </a:blipFill>
        </p:spPr>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95868" y="2765459"/>
            <a:ext cx="1427751" cy="1698611"/>
            <a:chOff x="0" y="0"/>
            <a:chExt cx="735950" cy="875568"/>
          </a:xfrm>
        </p:grpSpPr>
        <p:sp>
          <p:nvSpPr>
            <p:cNvPr name="Freeform 3" id="3"/>
            <p:cNvSpPr/>
            <p:nvPr/>
          </p:nvSpPr>
          <p:spPr>
            <a:xfrm flipH="false" flipV="false" rot="0">
              <a:off x="0" y="0"/>
              <a:ext cx="735950" cy="875568"/>
            </a:xfrm>
            <a:custGeom>
              <a:avLst/>
              <a:gdLst/>
              <a:ahLst/>
              <a:cxnLst/>
              <a:rect r="r" b="b" t="t" l="l"/>
              <a:pathLst>
                <a:path h="875568" w="735950">
                  <a:moveTo>
                    <a:pt x="0" y="0"/>
                  </a:moveTo>
                  <a:lnTo>
                    <a:pt x="735950" y="0"/>
                  </a:lnTo>
                  <a:lnTo>
                    <a:pt x="735950" y="875568"/>
                  </a:lnTo>
                  <a:lnTo>
                    <a:pt x="0" y="875568"/>
                  </a:lnTo>
                  <a:close/>
                </a:path>
              </a:pathLst>
            </a:custGeom>
            <a:gradFill rotWithShape="true">
              <a:gsLst>
                <a:gs pos="0">
                  <a:srgbClr val="F2AA16">
                    <a:alpha val="100000"/>
                  </a:srgbClr>
                </a:gs>
                <a:gs pos="100000">
                  <a:srgbClr val="F4C801">
                    <a:alpha val="100000"/>
                  </a:srgbClr>
                </a:gs>
              </a:gsLst>
              <a:lin ang="0"/>
            </a:gradFill>
          </p:spPr>
        </p:sp>
        <p:sp>
          <p:nvSpPr>
            <p:cNvPr name="TextBox 4" id="4"/>
            <p:cNvSpPr txBox="true"/>
            <p:nvPr/>
          </p:nvSpPr>
          <p:spPr>
            <a:xfrm>
              <a:off x="0" y="-47625"/>
              <a:ext cx="735950" cy="923193"/>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17013488" y="6604930"/>
            <a:ext cx="1470380" cy="1749328"/>
            <a:chOff x="0" y="0"/>
            <a:chExt cx="735950" cy="875568"/>
          </a:xfrm>
        </p:grpSpPr>
        <p:sp>
          <p:nvSpPr>
            <p:cNvPr name="Freeform 6" id="6"/>
            <p:cNvSpPr/>
            <p:nvPr/>
          </p:nvSpPr>
          <p:spPr>
            <a:xfrm flipH="false" flipV="false" rot="0">
              <a:off x="0" y="0"/>
              <a:ext cx="735950" cy="875568"/>
            </a:xfrm>
            <a:custGeom>
              <a:avLst/>
              <a:gdLst/>
              <a:ahLst/>
              <a:cxnLst/>
              <a:rect r="r" b="b" t="t" l="l"/>
              <a:pathLst>
                <a:path h="875568" w="735950">
                  <a:moveTo>
                    <a:pt x="0" y="0"/>
                  </a:moveTo>
                  <a:lnTo>
                    <a:pt x="735950" y="0"/>
                  </a:lnTo>
                  <a:lnTo>
                    <a:pt x="735950" y="875568"/>
                  </a:lnTo>
                  <a:lnTo>
                    <a:pt x="0" y="875568"/>
                  </a:lnTo>
                  <a:close/>
                </a:path>
              </a:pathLst>
            </a:custGeom>
            <a:gradFill rotWithShape="true">
              <a:gsLst>
                <a:gs pos="0">
                  <a:srgbClr val="F2AA16">
                    <a:alpha val="100000"/>
                  </a:srgbClr>
                </a:gs>
                <a:gs pos="100000">
                  <a:srgbClr val="F4C801">
                    <a:alpha val="100000"/>
                  </a:srgbClr>
                </a:gs>
              </a:gsLst>
              <a:lin ang="0"/>
            </a:gradFill>
          </p:spPr>
        </p:sp>
        <p:sp>
          <p:nvSpPr>
            <p:cNvPr name="TextBox 7" id="7"/>
            <p:cNvSpPr txBox="true"/>
            <p:nvPr/>
          </p:nvSpPr>
          <p:spPr>
            <a:xfrm>
              <a:off x="0" y="-47625"/>
              <a:ext cx="735950" cy="923193"/>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10800000">
            <a:off x="15076902" y="-165718"/>
            <a:ext cx="3685761" cy="1194418"/>
            <a:chOff x="0" y="0"/>
            <a:chExt cx="970735" cy="314579"/>
          </a:xfrm>
        </p:grpSpPr>
        <p:sp>
          <p:nvSpPr>
            <p:cNvPr name="Freeform 9" id="9"/>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0" id="10"/>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10800000">
            <a:off x="-474663" y="9258300"/>
            <a:ext cx="3685761" cy="1194418"/>
            <a:chOff x="0" y="0"/>
            <a:chExt cx="970735" cy="314579"/>
          </a:xfrm>
        </p:grpSpPr>
        <p:sp>
          <p:nvSpPr>
            <p:cNvPr name="Freeform 12" id="12"/>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3" id="13"/>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5400000">
            <a:off x="429824" y="2642120"/>
            <a:ext cx="1945288" cy="194528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7" id="17"/>
          <p:cNvGrpSpPr/>
          <p:nvPr/>
        </p:nvGrpSpPr>
        <p:grpSpPr>
          <a:xfrm rot="5400000">
            <a:off x="15836125" y="6489978"/>
            <a:ext cx="2003370" cy="20033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F2AA15">
                    <a:alpha val="100000"/>
                  </a:srgbClr>
                </a:gs>
              </a:gsLst>
              <a:lin ang="5400000"/>
            </a:gra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0" id="20"/>
          <p:cNvGrpSpPr/>
          <p:nvPr/>
        </p:nvGrpSpPr>
        <p:grpSpPr>
          <a:xfrm rot="5400000">
            <a:off x="564881" y="2777178"/>
            <a:ext cx="1675174" cy="167517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57150" cap="sq">
              <a:solidFill>
                <a:srgbClr val="FFFFFF"/>
              </a:solid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3" id="23"/>
          <p:cNvGrpSpPr/>
          <p:nvPr/>
        </p:nvGrpSpPr>
        <p:grpSpPr>
          <a:xfrm rot="5400000">
            <a:off x="15975214" y="6629067"/>
            <a:ext cx="1725190" cy="172519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57150" cap="sq">
              <a:solidFill>
                <a:srgbClr val="FFFFFF"/>
              </a:solidFill>
              <a:prstDash val="solid"/>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26" id="26"/>
          <p:cNvGrpSpPr/>
          <p:nvPr/>
        </p:nvGrpSpPr>
        <p:grpSpPr>
          <a:xfrm rot="0">
            <a:off x="663462" y="2875758"/>
            <a:ext cx="1478013" cy="147801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2700" cap="sq">
              <a:solidFill>
                <a:srgbClr val="000000"/>
              </a:solidFill>
              <a:prstDash val="solid"/>
              <a:miter/>
            </a:ln>
          </p:spPr>
        </p:sp>
      </p:grpSp>
      <p:grpSp>
        <p:nvGrpSpPr>
          <p:cNvPr name="Group 28" id="28"/>
          <p:cNvGrpSpPr/>
          <p:nvPr/>
        </p:nvGrpSpPr>
        <p:grpSpPr>
          <a:xfrm rot="0">
            <a:off x="16076738" y="6730591"/>
            <a:ext cx="1522143" cy="152214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a:ln w="12700" cap="sq">
              <a:solidFill>
                <a:srgbClr val="000000"/>
              </a:solidFill>
              <a:prstDash val="solid"/>
              <a:miter/>
            </a:ln>
          </p:spPr>
        </p:sp>
      </p:grpSp>
      <p:sp>
        <p:nvSpPr>
          <p:cNvPr name="TextBox 30" id="30"/>
          <p:cNvSpPr txBox="true"/>
          <p:nvPr/>
        </p:nvSpPr>
        <p:spPr>
          <a:xfrm rot="0">
            <a:off x="3069591" y="2565920"/>
            <a:ext cx="13768219" cy="3667125"/>
          </a:xfrm>
          <a:prstGeom prst="rect">
            <a:avLst/>
          </a:prstGeom>
        </p:spPr>
        <p:txBody>
          <a:bodyPr anchor="t" rtlCol="false" tIns="0" lIns="0" bIns="0" rIns="0">
            <a:spAutoFit/>
          </a:bodyPr>
          <a:lstStyle/>
          <a:p>
            <a:pPr algn="just" marL="647697" indent="-323848" lvl="1">
              <a:lnSpc>
                <a:spcPts val="4199"/>
              </a:lnSpc>
              <a:buFont typeface="Arial"/>
              <a:buChar char="•"/>
            </a:pPr>
            <a:r>
              <a:rPr lang="en-US" sz="2999">
                <a:solidFill>
                  <a:srgbClr val="0D0D0D"/>
                </a:solidFill>
                <a:latin typeface="Poppins"/>
                <a:ea typeface="Poppins"/>
                <a:cs typeface="Poppins"/>
                <a:sym typeface="Poppins"/>
              </a:rPr>
              <a:t>Elektronik EL, salah satu toko kendaraan terbesar di Jawa Timur, telah berdiri sejak tahun 2015. Elektronik EL menjadi pilihan utama pelanggan dalam memilih kendaraan beserta asuransinya.</a:t>
            </a:r>
          </a:p>
          <a:p>
            <a:pPr algn="just" marL="647697" indent="-323848" lvl="1">
              <a:lnSpc>
                <a:spcPts val="4199"/>
              </a:lnSpc>
              <a:buFont typeface="Arial"/>
              <a:buChar char="•"/>
            </a:pPr>
            <a:r>
              <a:rPr lang="en-US" sz="2999">
                <a:solidFill>
                  <a:srgbClr val="0D0D0D"/>
                </a:solidFill>
                <a:latin typeface="Poppins"/>
                <a:ea typeface="Poppins"/>
                <a:cs typeface="Poppins"/>
                <a:sym typeface="Poppins"/>
              </a:rPr>
              <a:t>Toko Elektronik EL beberapa waktu terakhir memiliki pengeluaran membengkak terutama pada divisi marketing sehingga perusahaan ingin menata ulang alur bisnis di dalamnya untuk meningkatkan kepuasan pelanggan.</a:t>
            </a:r>
          </a:p>
        </p:txBody>
      </p:sp>
      <p:sp>
        <p:nvSpPr>
          <p:cNvPr name="TextBox 31" id="31"/>
          <p:cNvSpPr txBox="true"/>
          <p:nvPr/>
        </p:nvSpPr>
        <p:spPr>
          <a:xfrm rot="0">
            <a:off x="2375112" y="307666"/>
            <a:ext cx="1346101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Heavy"/>
                <a:ea typeface="Open Sauce Heavy"/>
                <a:cs typeface="Open Sauce Heavy"/>
                <a:sym typeface="Open Sauce Heavy"/>
              </a:rPr>
              <a:t>LATAR BELAKANG</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871819" y="-165718"/>
            <a:ext cx="2794312" cy="3324424"/>
            <a:chOff x="0" y="0"/>
            <a:chExt cx="735950" cy="875568"/>
          </a:xfrm>
        </p:grpSpPr>
        <p:sp>
          <p:nvSpPr>
            <p:cNvPr name="Freeform 3" id="3"/>
            <p:cNvSpPr/>
            <p:nvPr/>
          </p:nvSpPr>
          <p:spPr>
            <a:xfrm flipH="false" flipV="false" rot="0">
              <a:off x="0" y="0"/>
              <a:ext cx="735950" cy="875568"/>
            </a:xfrm>
            <a:custGeom>
              <a:avLst/>
              <a:gdLst/>
              <a:ahLst/>
              <a:cxnLst/>
              <a:rect r="r" b="b" t="t" l="l"/>
              <a:pathLst>
                <a:path h="875568" w="735950">
                  <a:moveTo>
                    <a:pt x="0" y="0"/>
                  </a:moveTo>
                  <a:lnTo>
                    <a:pt x="735950" y="0"/>
                  </a:lnTo>
                  <a:lnTo>
                    <a:pt x="735950" y="875568"/>
                  </a:lnTo>
                  <a:lnTo>
                    <a:pt x="0" y="875568"/>
                  </a:lnTo>
                  <a:close/>
                </a:path>
              </a:pathLst>
            </a:custGeom>
            <a:gradFill rotWithShape="true">
              <a:gsLst>
                <a:gs pos="0">
                  <a:srgbClr val="F2AA16">
                    <a:alpha val="100000"/>
                  </a:srgbClr>
                </a:gs>
                <a:gs pos="100000">
                  <a:srgbClr val="F4C801">
                    <a:alpha val="100000"/>
                  </a:srgbClr>
                </a:gs>
              </a:gsLst>
              <a:lin ang="0"/>
            </a:gradFill>
          </p:spPr>
        </p:sp>
        <p:sp>
          <p:nvSpPr>
            <p:cNvPr name="TextBox 4" id="4"/>
            <p:cNvSpPr txBox="true"/>
            <p:nvPr/>
          </p:nvSpPr>
          <p:spPr>
            <a:xfrm>
              <a:off x="0" y="-47625"/>
              <a:ext cx="735950" cy="923193"/>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10800000">
            <a:off x="17365507" y="7128294"/>
            <a:ext cx="2794312" cy="3324424"/>
            <a:chOff x="0" y="0"/>
            <a:chExt cx="735950" cy="875568"/>
          </a:xfrm>
        </p:grpSpPr>
        <p:sp>
          <p:nvSpPr>
            <p:cNvPr name="Freeform 6" id="6"/>
            <p:cNvSpPr/>
            <p:nvPr/>
          </p:nvSpPr>
          <p:spPr>
            <a:xfrm flipH="false" flipV="false" rot="0">
              <a:off x="0" y="0"/>
              <a:ext cx="735950" cy="875568"/>
            </a:xfrm>
            <a:custGeom>
              <a:avLst/>
              <a:gdLst/>
              <a:ahLst/>
              <a:cxnLst/>
              <a:rect r="r" b="b" t="t" l="l"/>
              <a:pathLst>
                <a:path h="875568" w="735950">
                  <a:moveTo>
                    <a:pt x="0" y="0"/>
                  </a:moveTo>
                  <a:lnTo>
                    <a:pt x="735950" y="0"/>
                  </a:lnTo>
                  <a:lnTo>
                    <a:pt x="735950" y="875568"/>
                  </a:lnTo>
                  <a:lnTo>
                    <a:pt x="0" y="875568"/>
                  </a:lnTo>
                  <a:close/>
                </a:path>
              </a:pathLst>
            </a:custGeom>
            <a:gradFill rotWithShape="true">
              <a:gsLst>
                <a:gs pos="0">
                  <a:srgbClr val="F2AA16">
                    <a:alpha val="100000"/>
                  </a:srgbClr>
                </a:gs>
                <a:gs pos="100000">
                  <a:srgbClr val="F4C801">
                    <a:alpha val="100000"/>
                  </a:srgbClr>
                </a:gs>
              </a:gsLst>
              <a:lin ang="0"/>
            </a:gradFill>
          </p:spPr>
        </p:sp>
        <p:sp>
          <p:nvSpPr>
            <p:cNvPr name="TextBox 7" id="7"/>
            <p:cNvSpPr txBox="true"/>
            <p:nvPr/>
          </p:nvSpPr>
          <p:spPr>
            <a:xfrm>
              <a:off x="0" y="-47625"/>
              <a:ext cx="735950" cy="923193"/>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10800000">
            <a:off x="15076902" y="-165718"/>
            <a:ext cx="3685761" cy="1194418"/>
            <a:chOff x="0" y="0"/>
            <a:chExt cx="970735" cy="314579"/>
          </a:xfrm>
        </p:grpSpPr>
        <p:sp>
          <p:nvSpPr>
            <p:cNvPr name="Freeform 9" id="9"/>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0" id="10"/>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10800000">
            <a:off x="-474663" y="9258300"/>
            <a:ext cx="3685761" cy="1194418"/>
            <a:chOff x="0" y="0"/>
            <a:chExt cx="970735" cy="314579"/>
          </a:xfrm>
        </p:grpSpPr>
        <p:sp>
          <p:nvSpPr>
            <p:cNvPr name="Freeform 12" id="12"/>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13" id="13"/>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sp>
        <p:nvSpPr>
          <p:cNvPr name="TextBox 14" id="14"/>
          <p:cNvSpPr txBox="true"/>
          <p:nvPr/>
        </p:nvSpPr>
        <p:spPr>
          <a:xfrm rot="0">
            <a:off x="3021850" y="1900554"/>
            <a:ext cx="13280571" cy="3242946"/>
          </a:xfrm>
          <a:prstGeom prst="rect">
            <a:avLst/>
          </a:prstGeom>
        </p:spPr>
        <p:txBody>
          <a:bodyPr anchor="t" rtlCol="false" tIns="0" lIns="0" bIns="0" rIns="0">
            <a:spAutoFit/>
          </a:bodyPr>
          <a:lstStyle/>
          <a:p>
            <a:pPr algn="just">
              <a:lnSpc>
                <a:spcPts val="4759"/>
              </a:lnSpc>
            </a:pPr>
            <a:r>
              <a:rPr lang="en-US" b="true" sz="3399">
                <a:solidFill>
                  <a:srgbClr val="0D0D0D"/>
                </a:solidFill>
                <a:latin typeface="Poppins Bold"/>
                <a:ea typeface="Poppins Bold"/>
                <a:cs typeface="Poppins Bold"/>
                <a:sym typeface="Poppins Bold"/>
              </a:rPr>
              <a:t>Permasalahan:</a:t>
            </a:r>
          </a:p>
          <a:p>
            <a:pPr algn="just" marL="647697" indent="-323848" lvl="1">
              <a:lnSpc>
                <a:spcPts val="4199"/>
              </a:lnSpc>
              <a:buFont typeface="Arial"/>
              <a:buChar char="•"/>
            </a:pPr>
            <a:r>
              <a:rPr lang="en-US" sz="2999">
                <a:solidFill>
                  <a:srgbClr val="0D0D0D"/>
                </a:solidFill>
                <a:latin typeface="Poppins"/>
                <a:ea typeface="Poppins"/>
                <a:cs typeface="Poppins"/>
                <a:sym typeface="Poppins"/>
              </a:rPr>
              <a:t>Perusahaan kesulitan mendeteksi pelanggan yang memiliki Customer Lifetime Value (CLV) tinggi, dikarenakan ribuan data yang tercatat.</a:t>
            </a:r>
          </a:p>
          <a:p>
            <a:pPr algn="just" marL="647697" indent="-323848" lvl="1">
              <a:lnSpc>
                <a:spcPts val="4199"/>
              </a:lnSpc>
              <a:buFont typeface="Arial"/>
              <a:buChar char="•"/>
            </a:pPr>
            <a:r>
              <a:rPr lang="en-US" sz="2999">
                <a:solidFill>
                  <a:srgbClr val="0D0D0D"/>
                </a:solidFill>
                <a:latin typeface="Poppins"/>
                <a:ea typeface="Poppins"/>
                <a:cs typeface="Poppins"/>
                <a:sym typeface="Poppins"/>
              </a:rPr>
              <a:t>Strategi pemasaran perusahaan kurang tepat sehingga terjadi pembengkakan dana.</a:t>
            </a:r>
          </a:p>
        </p:txBody>
      </p:sp>
      <p:sp>
        <p:nvSpPr>
          <p:cNvPr name="TextBox 15" id="15"/>
          <p:cNvSpPr txBox="true"/>
          <p:nvPr/>
        </p:nvSpPr>
        <p:spPr>
          <a:xfrm rot="0">
            <a:off x="2413494" y="411163"/>
            <a:ext cx="1346101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Heavy"/>
                <a:ea typeface="Open Sauce Heavy"/>
                <a:cs typeface="Open Sauce Heavy"/>
                <a:sym typeface="Open Sauce Heavy"/>
              </a:rPr>
              <a:t>PERMASALAHAN DAN TUJUAN</a:t>
            </a:r>
          </a:p>
        </p:txBody>
      </p:sp>
      <p:sp>
        <p:nvSpPr>
          <p:cNvPr name="TextBox 16" id="16"/>
          <p:cNvSpPr txBox="true"/>
          <p:nvPr/>
        </p:nvSpPr>
        <p:spPr>
          <a:xfrm rot="0">
            <a:off x="3021850" y="5374275"/>
            <a:ext cx="13280571" cy="2719071"/>
          </a:xfrm>
          <a:prstGeom prst="rect">
            <a:avLst/>
          </a:prstGeom>
        </p:spPr>
        <p:txBody>
          <a:bodyPr anchor="t" rtlCol="false" tIns="0" lIns="0" bIns="0" rIns="0">
            <a:spAutoFit/>
          </a:bodyPr>
          <a:lstStyle/>
          <a:p>
            <a:pPr algn="just">
              <a:lnSpc>
                <a:spcPts val="4759"/>
              </a:lnSpc>
            </a:pPr>
            <a:r>
              <a:rPr lang="en-US" b="true" sz="3399">
                <a:solidFill>
                  <a:srgbClr val="0D0D0D"/>
                </a:solidFill>
                <a:latin typeface="Poppins Bold"/>
                <a:ea typeface="Poppins Bold"/>
                <a:cs typeface="Poppins Bold"/>
                <a:sym typeface="Poppins Bold"/>
              </a:rPr>
              <a:t>Tujuan:</a:t>
            </a:r>
          </a:p>
          <a:p>
            <a:pPr algn="just" marL="647697" indent="-323848" lvl="1">
              <a:lnSpc>
                <a:spcPts val="4199"/>
              </a:lnSpc>
              <a:buFont typeface="Arial"/>
              <a:buChar char="•"/>
            </a:pPr>
            <a:r>
              <a:rPr lang="en-US" sz="2999">
                <a:solidFill>
                  <a:srgbClr val="0D0D0D"/>
                </a:solidFill>
                <a:latin typeface="Poppins"/>
                <a:ea typeface="Poppins"/>
                <a:cs typeface="Poppins"/>
                <a:sym typeface="Poppins"/>
              </a:rPr>
              <a:t>Mendeteksi pelanggan dengan CLV tinggi untuk menerapkan strategi tepat guna.</a:t>
            </a:r>
          </a:p>
          <a:p>
            <a:pPr algn="just" marL="647697" indent="-323848" lvl="1">
              <a:lnSpc>
                <a:spcPts val="4199"/>
              </a:lnSpc>
              <a:buFont typeface="Arial"/>
              <a:buChar char="•"/>
            </a:pPr>
            <a:r>
              <a:rPr lang="en-US" sz="2999">
                <a:solidFill>
                  <a:srgbClr val="0D0D0D"/>
                </a:solidFill>
                <a:latin typeface="Poppins"/>
                <a:ea typeface="Poppins"/>
                <a:cs typeface="Poppins"/>
                <a:sym typeface="Poppins"/>
              </a:rPr>
              <a:t>Hasil prediksi dapat digunakan untuk membuat strategi pada pelanggan yang tepat.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130581" y="-165718"/>
            <a:ext cx="3685761" cy="1194418"/>
            <a:chOff x="0" y="0"/>
            <a:chExt cx="970735" cy="314579"/>
          </a:xfrm>
        </p:grpSpPr>
        <p:sp>
          <p:nvSpPr>
            <p:cNvPr name="Freeform 3" id="3"/>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528342" y="-165718"/>
            <a:ext cx="3685761" cy="1194418"/>
            <a:chOff x="0" y="0"/>
            <a:chExt cx="970735" cy="314579"/>
          </a:xfrm>
        </p:grpSpPr>
        <p:sp>
          <p:nvSpPr>
            <p:cNvPr name="Freeform 6" id="6"/>
            <p:cNvSpPr/>
            <p:nvPr/>
          </p:nvSpPr>
          <p:spPr>
            <a:xfrm flipH="false" flipV="false" rot="0">
              <a:off x="0" y="0"/>
              <a:ext cx="970735" cy="314579"/>
            </a:xfrm>
            <a:custGeom>
              <a:avLst/>
              <a:gdLst/>
              <a:ahLst/>
              <a:cxnLst/>
              <a:rect r="r" b="b" t="t" l="l"/>
              <a:pathLst>
                <a:path h="314579" w="970735">
                  <a:moveTo>
                    <a:pt x="157290" y="0"/>
                  </a:moveTo>
                  <a:lnTo>
                    <a:pt x="813446" y="0"/>
                  </a:lnTo>
                  <a:cubicBezTo>
                    <a:pt x="855162" y="0"/>
                    <a:pt x="895169" y="16572"/>
                    <a:pt x="924666" y="46069"/>
                  </a:cubicBezTo>
                  <a:cubicBezTo>
                    <a:pt x="954164" y="75567"/>
                    <a:pt x="970735" y="115574"/>
                    <a:pt x="970735" y="157290"/>
                  </a:cubicBezTo>
                  <a:lnTo>
                    <a:pt x="970735" y="157290"/>
                  </a:lnTo>
                  <a:cubicBezTo>
                    <a:pt x="970735" y="244158"/>
                    <a:pt x="900314" y="314579"/>
                    <a:pt x="813446" y="314579"/>
                  </a:cubicBezTo>
                  <a:lnTo>
                    <a:pt x="157290" y="314579"/>
                  </a:lnTo>
                  <a:cubicBezTo>
                    <a:pt x="115574" y="314579"/>
                    <a:pt x="75567" y="298008"/>
                    <a:pt x="46069" y="268510"/>
                  </a:cubicBezTo>
                  <a:cubicBezTo>
                    <a:pt x="16572" y="239013"/>
                    <a:pt x="0" y="199005"/>
                    <a:pt x="0" y="157290"/>
                  </a:cubicBezTo>
                  <a:lnTo>
                    <a:pt x="0" y="157290"/>
                  </a:lnTo>
                  <a:cubicBezTo>
                    <a:pt x="0" y="115574"/>
                    <a:pt x="16572" y="75567"/>
                    <a:pt x="46069" y="46069"/>
                  </a:cubicBezTo>
                  <a:cubicBezTo>
                    <a:pt x="75567" y="16572"/>
                    <a:pt x="115574" y="0"/>
                    <a:pt x="157290" y="0"/>
                  </a:cubicBez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7" id="7"/>
            <p:cNvSpPr txBox="true"/>
            <p:nvPr/>
          </p:nvSpPr>
          <p:spPr>
            <a:xfrm>
              <a:off x="0" y="-47625"/>
              <a:ext cx="970735" cy="362204"/>
            </a:xfrm>
            <a:prstGeom prst="rect">
              <a:avLst/>
            </a:prstGeom>
          </p:spPr>
          <p:txBody>
            <a:bodyPr anchor="ctr" rtlCol="false" tIns="50800" lIns="50800" bIns="50800" rIns="50800"/>
            <a:lstStyle/>
            <a:p>
              <a:pPr algn="ctr">
                <a:lnSpc>
                  <a:spcPts val="2100"/>
                </a:lnSpc>
              </a:pPr>
            </a:p>
          </p:txBody>
        </p:sp>
      </p:grpSp>
      <p:grpSp>
        <p:nvGrpSpPr>
          <p:cNvPr name="Group 8" id="8"/>
          <p:cNvGrpSpPr/>
          <p:nvPr/>
        </p:nvGrpSpPr>
        <p:grpSpPr>
          <a:xfrm rot="5400000">
            <a:off x="16144463" y="614201"/>
            <a:ext cx="828999" cy="8289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1" id="11"/>
          <p:cNvGrpSpPr/>
          <p:nvPr/>
        </p:nvGrpSpPr>
        <p:grpSpPr>
          <a:xfrm rot="-5400000">
            <a:off x="1314538" y="614201"/>
            <a:ext cx="828999" cy="82899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2AA16">
                    <a:alpha val="100000"/>
                  </a:srgbClr>
                </a:gs>
                <a:gs pos="100000">
                  <a:srgbClr val="F4C801">
                    <a:alpha val="100000"/>
                  </a:srgbClr>
                </a:gs>
              </a:gsLst>
              <a:lin ang="5400000"/>
            </a:gradFill>
            <a:ln w="38100" cap="sq">
              <a:solidFill>
                <a:srgbClr val="FFFFFF"/>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100"/>
                </a:lnSpc>
              </a:pPr>
            </a:p>
          </p:txBody>
        </p:sp>
      </p:grpSp>
      <p:grpSp>
        <p:nvGrpSpPr>
          <p:cNvPr name="Group 14" id="14"/>
          <p:cNvGrpSpPr/>
          <p:nvPr/>
        </p:nvGrpSpPr>
        <p:grpSpPr>
          <a:xfrm rot="0">
            <a:off x="-161942" y="5143500"/>
            <a:ext cx="18611884" cy="5388233"/>
            <a:chOff x="0" y="0"/>
            <a:chExt cx="4901895" cy="1419123"/>
          </a:xfrm>
        </p:grpSpPr>
        <p:sp>
          <p:nvSpPr>
            <p:cNvPr name="Freeform 15" id="15"/>
            <p:cNvSpPr/>
            <p:nvPr/>
          </p:nvSpPr>
          <p:spPr>
            <a:xfrm flipH="false" flipV="false" rot="0">
              <a:off x="0" y="0"/>
              <a:ext cx="4901895" cy="1419123"/>
            </a:xfrm>
            <a:custGeom>
              <a:avLst/>
              <a:gdLst/>
              <a:ahLst/>
              <a:cxnLst/>
              <a:rect r="r" b="b" t="t" l="l"/>
              <a:pathLst>
                <a:path h="1419123" w="4901895">
                  <a:moveTo>
                    <a:pt x="0" y="0"/>
                  </a:moveTo>
                  <a:lnTo>
                    <a:pt x="4901895" y="0"/>
                  </a:lnTo>
                  <a:lnTo>
                    <a:pt x="4901895" y="1419123"/>
                  </a:lnTo>
                  <a:lnTo>
                    <a:pt x="0" y="1419123"/>
                  </a:lnTo>
                  <a:close/>
                </a:path>
              </a:pathLst>
            </a:custGeom>
            <a:gradFill rotWithShape="true">
              <a:gsLst>
                <a:gs pos="0">
                  <a:srgbClr val="FFFFFF">
                    <a:alpha val="100000"/>
                  </a:srgbClr>
                </a:gs>
                <a:gs pos="100000">
                  <a:srgbClr val="F2AA15">
                    <a:alpha val="100000"/>
                  </a:srgbClr>
                </a:gs>
              </a:gsLst>
              <a:lin ang="5400000"/>
            </a:gradFill>
          </p:spPr>
        </p:sp>
        <p:sp>
          <p:nvSpPr>
            <p:cNvPr name="TextBox 16" id="16"/>
            <p:cNvSpPr txBox="true"/>
            <p:nvPr/>
          </p:nvSpPr>
          <p:spPr>
            <a:xfrm>
              <a:off x="0" y="-47625"/>
              <a:ext cx="4901895" cy="1466748"/>
            </a:xfrm>
            <a:prstGeom prst="rect">
              <a:avLst/>
            </a:prstGeom>
          </p:spPr>
          <p:txBody>
            <a:bodyPr anchor="ctr" rtlCol="false" tIns="50800" lIns="50800" bIns="50800" rIns="50800"/>
            <a:lstStyle/>
            <a:p>
              <a:pPr algn="ctr">
                <a:lnSpc>
                  <a:spcPts val="2100"/>
                </a:lnSpc>
              </a:pPr>
            </a:p>
          </p:txBody>
        </p:sp>
      </p:grpSp>
      <p:sp>
        <p:nvSpPr>
          <p:cNvPr name="TextBox 17" id="17"/>
          <p:cNvSpPr txBox="true"/>
          <p:nvPr/>
        </p:nvSpPr>
        <p:spPr>
          <a:xfrm rot="0">
            <a:off x="1028700" y="2466975"/>
            <a:ext cx="16880755" cy="5057775"/>
          </a:xfrm>
          <a:prstGeom prst="rect">
            <a:avLst/>
          </a:prstGeom>
        </p:spPr>
        <p:txBody>
          <a:bodyPr anchor="t" rtlCol="false" tIns="0" lIns="0" bIns="0" rIns="0">
            <a:spAutoFit/>
          </a:bodyPr>
          <a:lstStyle/>
          <a:p>
            <a:pPr algn="ctr">
              <a:lnSpc>
                <a:spcPts val="19500"/>
              </a:lnSpc>
            </a:pPr>
            <a:r>
              <a:rPr lang="en-US" b="true" sz="15000">
                <a:solidFill>
                  <a:srgbClr val="492709"/>
                </a:solidFill>
                <a:latin typeface="Poppins Bold"/>
                <a:ea typeface="Poppins Bold"/>
                <a:cs typeface="Poppins Bold"/>
                <a:sym typeface="Poppins Bold"/>
              </a:rPr>
              <a:t>DATA UNDERSTANDING</a:t>
            </a:r>
          </a:p>
        </p:txBody>
      </p:sp>
      <p:grpSp>
        <p:nvGrpSpPr>
          <p:cNvPr name="Group 18" id="18"/>
          <p:cNvGrpSpPr/>
          <p:nvPr/>
        </p:nvGrpSpPr>
        <p:grpSpPr>
          <a:xfrm rot="0">
            <a:off x="92707" y="9248643"/>
            <a:ext cx="18611884" cy="619125"/>
            <a:chOff x="0" y="0"/>
            <a:chExt cx="24815845" cy="825500"/>
          </a:xfrm>
        </p:grpSpPr>
        <p:sp>
          <p:nvSpPr>
            <p:cNvPr name="AutoShape 19" id="19"/>
            <p:cNvSpPr/>
            <p:nvPr/>
          </p:nvSpPr>
          <p:spPr>
            <a:xfrm flipV="true">
              <a:off x="0" y="50800"/>
              <a:ext cx="7893994"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0" id="20"/>
            <p:cNvSpPr/>
            <p:nvPr/>
          </p:nvSpPr>
          <p:spPr>
            <a:xfrm>
              <a:off x="15719256" y="806450"/>
              <a:ext cx="9096590"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1" id="21"/>
            <p:cNvSpPr/>
            <p:nvPr/>
          </p:nvSpPr>
          <p:spPr>
            <a:xfrm>
              <a:off x="0" y="806450"/>
              <a:ext cx="9306215" cy="0"/>
            </a:xfrm>
            <a:prstGeom prst="line">
              <a:avLst/>
            </a:prstGeom>
            <a:ln cap="flat" w="381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sp>
          <p:nvSpPr>
            <p:cNvPr name="AutoShape 22" id="22"/>
            <p:cNvSpPr/>
            <p:nvPr/>
          </p:nvSpPr>
          <p:spPr>
            <a:xfrm>
              <a:off x="16910768" y="50800"/>
              <a:ext cx="7905077" cy="0"/>
            </a:xfrm>
            <a:prstGeom prst="line">
              <a:avLst/>
            </a:prstGeom>
            <a:ln cap="flat" w="101600">
              <a:gradFill>
                <a:gsLst>
                  <a:gs pos="0">
                    <a:srgbClr val="341700">
                      <a:alpha val="100000"/>
                    </a:srgbClr>
                  </a:gs>
                  <a:gs pos="100000">
                    <a:srgbClr val="6A4018">
                      <a:alpha val="100000"/>
                    </a:srgbClr>
                  </a:gs>
                </a:gsLst>
                <a:path path="circle">
                  <a:fillToRect l="50000" r="50000" t="50000" b="50000"/>
                </a:path>
              </a:gradFill>
              <a:prstDash val="solid"/>
              <a:headEnd type="none" len="sm" w="sm"/>
              <a:tailEnd type="none" len="sm" w="sm"/>
            </a:ln>
          </p:spPr>
        </p:sp>
      </p:grpSp>
      <p:sp>
        <p:nvSpPr>
          <p:cNvPr name="Freeform 23" id="23"/>
          <p:cNvSpPr/>
          <p:nvPr/>
        </p:nvSpPr>
        <p:spPr>
          <a:xfrm flipH="false" flipV="false" rot="-5400000">
            <a:off x="8542921" y="6431111"/>
            <a:ext cx="1711456" cy="5161858"/>
          </a:xfrm>
          <a:custGeom>
            <a:avLst/>
            <a:gdLst/>
            <a:ahLst/>
            <a:cxnLst/>
            <a:rect r="r" b="b" t="t" l="l"/>
            <a:pathLst>
              <a:path h="5161858" w="1711456">
                <a:moveTo>
                  <a:pt x="0" y="0"/>
                </a:moveTo>
                <a:lnTo>
                  <a:pt x="1711455" y="0"/>
                </a:lnTo>
                <a:lnTo>
                  <a:pt x="1711455" y="5161858"/>
                </a:lnTo>
                <a:lnTo>
                  <a:pt x="0" y="5161858"/>
                </a:lnTo>
                <a:lnTo>
                  <a:pt x="0" y="0"/>
                </a:lnTo>
                <a:close/>
              </a:path>
            </a:pathLst>
          </a:custGeom>
          <a:blipFill>
            <a:blip r:embed="rId2">
              <a:extLst>
                <a:ext uri="{96DAC541-7B7A-43D3-8B79-37D633B846F1}">
                  <asvg:svgBlip xmlns:asvg="http://schemas.microsoft.com/office/drawing/2016/SVG/main" r:embed="rId3"/>
                </a:ext>
              </a:extLst>
            </a:blip>
            <a:stretch>
              <a:fillRect l="-50803"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119326" y="4664071"/>
            <a:ext cx="10287000" cy="958858"/>
            <a:chOff x="0" y="0"/>
            <a:chExt cx="4384568" cy="408688"/>
          </a:xfrm>
        </p:grpSpPr>
        <p:sp>
          <p:nvSpPr>
            <p:cNvPr name="Freeform 3" id="3"/>
            <p:cNvSpPr/>
            <p:nvPr/>
          </p:nvSpPr>
          <p:spPr>
            <a:xfrm flipH="false" flipV="false" rot="0">
              <a:off x="0" y="0"/>
              <a:ext cx="4384568" cy="408688"/>
            </a:xfrm>
            <a:custGeom>
              <a:avLst/>
              <a:gdLst/>
              <a:ahLst/>
              <a:cxnLst/>
              <a:rect r="r" b="b" t="t" l="l"/>
              <a:pathLst>
                <a:path h="408688" w="4384568">
                  <a:moveTo>
                    <a:pt x="0" y="0"/>
                  </a:moveTo>
                  <a:lnTo>
                    <a:pt x="4384568" y="0"/>
                  </a:lnTo>
                  <a:lnTo>
                    <a:pt x="4384568" y="408688"/>
                  </a:lnTo>
                  <a:lnTo>
                    <a:pt x="0" y="408688"/>
                  </a:ln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4384568" cy="456313"/>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5400000">
            <a:off x="-4490332" y="4993935"/>
            <a:ext cx="10287000" cy="299131"/>
            <a:chOff x="0" y="0"/>
            <a:chExt cx="4384568" cy="127497"/>
          </a:xfrm>
        </p:grpSpPr>
        <p:sp>
          <p:nvSpPr>
            <p:cNvPr name="Freeform 6" id="6"/>
            <p:cNvSpPr/>
            <p:nvPr/>
          </p:nvSpPr>
          <p:spPr>
            <a:xfrm flipH="false" flipV="false" rot="0">
              <a:off x="0" y="0"/>
              <a:ext cx="4384568" cy="127497"/>
            </a:xfrm>
            <a:custGeom>
              <a:avLst/>
              <a:gdLst/>
              <a:ahLst/>
              <a:cxnLst/>
              <a:rect r="r" b="b" t="t" l="l"/>
              <a:pathLst>
                <a:path h="127497" w="4384568">
                  <a:moveTo>
                    <a:pt x="0" y="0"/>
                  </a:moveTo>
                  <a:lnTo>
                    <a:pt x="4384568" y="0"/>
                  </a:lnTo>
                  <a:lnTo>
                    <a:pt x="4384568" y="127497"/>
                  </a:lnTo>
                  <a:lnTo>
                    <a:pt x="0" y="127497"/>
                  </a:lnTo>
                  <a:close/>
                </a:path>
              </a:pathLst>
            </a:custGeom>
            <a:gradFill rotWithShape="true">
              <a:gsLst>
                <a:gs pos="0">
                  <a:srgbClr val="F2AA16">
                    <a:alpha val="100000"/>
                  </a:srgbClr>
                </a:gs>
                <a:gs pos="100000">
                  <a:srgbClr val="F4C801">
                    <a:alpha val="100000"/>
                  </a:srgbClr>
                </a:gs>
              </a:gsLst>
              <a:lin ang="0"/>
            </a:gradFill>
          </p:spPr>
        </p:sp>
        <p:sp>
          <p:nvSpPr>
            <p:cNvPr name="TextBox 7" id="7"/>
            <p:cNvSpPr txBox="true"/>
            <p:nvPr/>
          </p:nvSpPr>
          <p:spPr>
            <a:xfrm>
              <a:off x="0" y="-47625"/>
              <a:ext cx="4384568" cy="175122"/>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212479"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Heavy"/>
                <a:ea typeface="Open Sauce Heavy"/>
                <a:cs typeface="Open Sauce Heavy"/>
                <a:sym typeface="Open Sauce Heavy"/>
              </a:rPr>
              <a:t>DESKRIPSI KOLOM</a:t>
            </a:r>
          </a:p>
        </p:txBody>
      </p:sp>
      <p:graphicFrame>
        <p:nvGraphicFramePr>
          <p:cNvPr name="Object 9" id="9"/>
          <p:cNvGraphicFramePr/>
          <p:nvPr/>
        </p:nvGraphicFramePr>
        <p:xfrm>
          <a:off x="2025725" y="1751164"/>
          <a:ext cx="12585716" cy="5877547"/>
        </p:xfrm>
        <a:graphic>
          <a:graphicData uri="http://schemas.openxmlformats.org/presentationml/2006/ole">
            <p:oleObj imgW="15100300" imgH="83820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5119326" y="4664071"/>
            <a:ext cx="10287000" cy="958858"/>
            <a:chOff x="0" y="0"/>
            <a:chExt cx="4384568" cy="408688"/>
          </a:xfrm>
        </p:grpSpPr>
        <p:sp>
          <p:nvSpPr>
            <p:cNvPr name="Freeform 3" id="3"/>
            <p:cNvSpPr/>
            <p:nvPr/>
          </p:nvSpPr>
          <p:spPr>
            <a:xfrm flipH="false" flipV="false" rot="0">
              <a:off x="0" y="0"/>
              <a:ext cx="4384568" cy="408688"/>
            </a:xfrm>
            <a:custGeom>
              <a:avLst/>
              <a:gdLst/>
              <a:ahLst/>
              <a:cxnLst/>
              <a:rect r="r" b="b" t="t" l="l"/>
              <a:pathLst>
                <a:path h="408688" w="4384568">
                  <a:moveTo>
                    <a:pt x="0" y="0"/>
                  </a:moveTo>
                  <a:lnTo>
                    <a:pt x="4384568" y="0"/>
                  </a:lnTo>
                  <a:lnTo>
                    <a:pt x="4384568" y="408688"/>
                  </a:lnTo>
                  <a:lnTo>
                    <a:pt x="0" y="408688"/>
                  </a:lnTo>
                  <a:close/>
                </a:path>
              </a:pathLst>
            </a:custGeom>
            <a:gradFill rotWithShape="true">
              <a:gsLst>
                <a:gs pos="0">
                  <a:srgbClr val="341700">
                    <a:alpha val="100000"/>
                  </a:srgbClr>
                </a:gs>
                <a:gs pos="100000">
                  <a:srgbClr val="6A4018">
                    <a:alpha val="100000"/>
                  </a:srgbClr>
                </a:gs>
              </a:gsLst>
              <a:path path="circle">
                <a:fillToRect l="0" r="100000" t="0" b="100000"/>
              </a:path>
              <a:tileRect r="0" l="-100000" b="0" t="-100000"/>
            </a:gradFill>
          </p:spPr>
        </p:sp>
        <p:sp>
          <p:nvSpPr>
            <p:cNvPr name="TextBox 4" id="4"/>
            <p:cNvSpPr txBox="true"/>
            <p:nvPr/>
          </p:nvSpPr>
          <p:spPr>
            <a:xfrm>
              <a:off x="0" y="-47625"/>
              <a:ext cx="4384568" cy="456313"/>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5400000">
            <a:off x="-4490332" y="4993935"/>
            <a:ext cx="10287000" cy="299131"/>
            <a:chOff x="0" y="0"/>
            <a:chExt cx="4384568" cy="127497"/>
          </a:xfrm>
        </p:grpSpPr>
        <p:sp>
          <p:nvSpPr>
            <p:cNvPr name="Freeform 6" id="6"/>
            <p:cNvSpPr/>
            <p:nvPr/>
          </p:nvSpPr>
          <p:spPr>
            <a:xfrm flipH="false" flipV="false" rot="0">
              <a:off x="0" y="0"/>
              <a:ext cx="4384568" cy="127497"/>
            </a:xfrm>
            <a:custGeom>
              <a:avLst/>
              <a:gdLst/>
              <a:ahLst/>
              <a:cxnLst/>
              <a:rect r="r" b="b" t="t" l="l"/>
              <a:pathLst>
                <a:path h="127497" w="4384568">
                  <a:moveTo>
                    <a:pt x="0" y="0"/>
                  </a:moveTo>
                  <a:lnTo>
                    <a:pt x="4384568" y="0"/>
                  </a:lnTo>
                  <a:lnTo>
                    <a:pt x="4384568" y="127497"/>
                  </a:lnTo>
                  <a:lnTo>
                    <a:pt x="0" y="127497"/>
                  </a:lnTo>
                  <a:close/>
                </a:path>
              </a:pathLst>
            </a:custGeom>
            <a:gradFill rotWithShape="true">
              <a:gsLst>
                <a:gs pos="0">
                  <a:srgbClr val="F2AA16">
                    <a:alpha val="100000"/>
                  </a:srgbClr>
                </a:gs>
                <a:gs pos="100000">
                  <a:srgbClr val="F4C801">
                    <a:alpha val="100000"/>
                  </a:srgbClr>
                </a:gs>
              </a:gsLst>
              <a:lin ang="0"/>
            </a:gradFill>
          </p:spPr>
        </p:sp>
        <p:sp>
          <p:nvSpPr>
            <p:cNvPr name="TextBox 7" id="7"/>
            <p:cNvSpPr txBox="true"/>
            <p:nvPr/>
          </p:nvSpPr>
          <p:spPr>
            <a:xfrm>
              <a:off x="0" y="-47625"/>
              <a:ext cx="4384568" cy="175122"/>
            </a:xfrm>
            <a:prstGeom prst="rect">
              <a:avLst/>
            </a:prstGeom>
          </p:spPr>
          <p:txBody>
            <a:bodyPr anchor="ctr" rtlCol="false" tIns="50800" lIns="50800" bIns="50800" rIns="50800"/>
            <a:lstStyle/>
            <a:p>
              <a:pPr algn="ctr">
                <a:lnSpc>
                  <a:spcPts val="2100"/>
                </a:lnSpc>
              </a:pPr>
            </a:p>
          </p:txBody>
        </p:sp>
      </p:grpSp>
      <p:sp>
        <p:nvSpPr>
          <p:cNvPr name="TextBox 8" id="8"/>
          <p:cNvSpPr txBox="true"/>
          <p:nvPr/>
        </p:nvSpPr>
        <p:spPr>
          <a:xfrm rot="0">
            <a:off x="212479" y="411163"/>
            <a:ext cx="17757562" cy="1111250"/>
          </a:xfrm>
          <a:prstGeom prst="rect">
            <a:avLst/>
          </a:prstGeom>
        </p:spPr>
        <p:txBody>
          <a:bodyPr anchor="t" rtlCol="false" tIns="0" lIns="0" bIns="0" rIns="0">
            <a:spAutoFit/>
          </a:bodyPr>
          <a:lstStyle/>
          <a:p>
            <a:pPr algn="ctr">
              <a:lnSpc>
                <a:spcPts val="9100"/>
              </a:lnSpc>
              <a:spcBef>
                <a:spcPct val="0"/>
              </a:spcBef>
            </a:pPr>
            <a:r>
              <a:rPr lang="en-US" b="true" sz="6500">
                <a:solidFill>
                  <a:srgbClr val="492709"/>
                </a:solidFill>
                <a:latin typeface="Open Sauce Heavy"/>
                <a:ea typeface="Open Sauce Heavy"/>
                <a:cs typeface="Open Sauce Heavy"/>
                <a:sym typeface="Open Sauce Heavy"/>
              </a:rPr>
              <a:t>MEMAHAMI DATA TOKO ELEKTRONIK EL</a:t>
            </a:r>
          </a:p>
        </p:txBody>
      </p:sp>
      <p:sp>
        <p:nvSpPr>
          <p:cNvPr name="Freeform 9" id="9"/>
          <p:cNvSpPr/>
          <p:nvPr/>
        </p:nvSpPr>
        <p:spPr>
          <a:xfrm flipH="false" flipV="false" rot="0">
            <a:off x="2350755" y="4030674"/>
            <a:ext cx="13481010" cy="1248835"/>
          </a:xfrm>
          <a:custGeom>
            <a:avLst/>
            <a:gdLst/>
            <a:ahLst/>
            <a:cxnLst/>
            <a:rect r="r" b="b" t="t" l="l"/>
            <a:pathLst>
              <a:path h="1248835" w="13481010">
                <a:moveTo>
                  <a:pt x="0" y="0"/>
                </a:moveTo>
                <a:lnTo>
                  <a:pt x="13481010" y="0"/>
                </a:lnTo>
                <a:lnTo>
                  <a:pt x="13481010" y="1248835"/>
                </a:lnTo>
                <a:lnTo>
                  <a:pt x="0" y="1248835"/>
                </a:lnTo>
                <a:lnTo>
                  <a:pt x="0" y="0"/>
                </a:lnTo>
                <a:close/>
              </a:path>
            </a:pathLst>
          </a:custGeom>
          <a:blipFill>
            <a:blip r:embed="rId2"/>
            <a:stretch>
              <a:fillRect l="0" t="-99298" r="0" b="-324252"/>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10" id="10"/>
          <p:cNvSpPr txBox="true"/>
          <p:nvPr/>
        </p:nvSpPr>
        <p:spPr>
          <a:xfrm rot="0">
            <a:off x="2549052" y="4209416"/>
            <a:ext cx="1308441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Tidak ada </a:t>
            </a:r>
            <a:r>
              <a:rPr lang="en-US" b="true" sz="3399" i="true">
                <a:solidFill>
                  <a:srgbClr val="FFFFFF"/>
                </a:solidFill>
                <a:latin typeface="Open Sans Bold Italics"/>
                <a:ea typeface="Open Sans Bold Italics"/>
                <a:cs typeface="Open Sans Bold Italics"/>
                <a:sym typeface="Open Sans Bold Italics"/>
              </a:rPr>
              <a:t>missing value </a:t>
            </a:r>
            <a:r>
              <a:rPr lang="en-US" sz="3399" b="true">
                <a:solidFill>
                  <a:srgbClr val="FFFFFF"/>
                </a:solidFill>
                <a:latin typeface="Open Sans Bold"/>
                <a:ea typeface="Open Sans Bold"/>
                <a:cs typeface="Open Sans Bold"/>
                <a:sym typeface="Open Sans Bold"/>
              </a:rPr>
              <a:t>dan 618 data duplikat telah terhapus</a:t>
            </a:r>
          </a:p>
        </p:txBody>
      </p:sp>
      <p:sp>
        <p:nvSpPr>
          <p:cNvPr name="Freeform 11" id="11"/>
          <p:cNvSpPr/>
          <p:nvPr/>
        </p:nvSpPr>
        <p:spPr>
          <a:xfrm flipH="false" flipV="false" rot="0">
            <a:off x="2350755" y="5408931"/>
            <a:ext cx="13481010" cy="1248835"/>
          </a:xfrm>
          <a:custGeom>
            <a:avLst/>
            <a:gdLst/>
            <a:ahLst/>
            <a:cxnLst/>
            <a:rect r="r" b="b" t="t" l="l"/>
            <a:pathLst>
              <a:path h="1248835" w="13481010">
                <a:moveTo>
                  <a:pt x="0" y="0"/>
                </a:moveTo>
                <a:lnTo>
                  <a:pt x="13481010" y="0"/>
                </a:lnTo>
                <a:lnTo>
                  <a:pt x="13481010" y="1248836"/>
                </a:lnTo>
                <a:lnTo>
                  <a:pt x="0" y="1248836"/>
                </a:lnTo>
                <a:lnTo>
                  <a:pt x="0" y="0"/>
                </a:lnTo>
                <a:close/>
              </a:path>
            </a:pathLst>
          </a:custGeom>
          <a:blipFill>
            <a:blip r:embed="rId2"/>
            <a:stretch>
              <a:fillRect l="0" t="-99298" r="0" b="-324252"/>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12" id="12"/>
          <p:cNvSpPr txBox="true"/>
          <p:nvPr/>
        </p:nvSpPr>
        <p:spPr>
          <a:xfrm rot="0">
            <a:off x="4838479" y="5709816"/>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Ditribusi data tidak normal</a:t>
            </a:r>
          </a:p>
        </p:txBody>
      </p:sp>
      <p:sp>
        <p:nvSpPr>
          <p:cNvPr name="Freeform 13" id="13"/>
          <p:cNvSpPr/>
          <p:nvPr/>
        </p:nvSpPr>
        <p:spPr>
          <a:xfrm flipH="false" flipV="false" rot="0">
            <a:off x="2350755" y="6848047"/>
            <a:ext cx="13481010" cy="1374670"/>
          </a:xfrm>
          <a:custGeom>
            <a:avLst/>
            <a:gdLst/>
            <a:ahLst/>
            <a:cxnLst/>
            <a:rect r="r" b="b" t="t" l="l"/>
            <a:pathLst>
              <a:path h="1374670" w="13481010">
                <a:moveTo>
                  <a:pt x="0" y="0"/>
                </a:moveTo>
                <a:lnTo>
                  <a:pt x="13481010" y="0"/>
                </a:lnTo>
                <a:lnTo>
                  <a:pt x="13481010" y="1374670"/>
                </a:lnTo>
                <a:lnTo>
                  <a:pt x="0" y="1374670"/>
                </a:lnTo>
                <a:lnTo>
                  <a:pt x="0" y="0"/>
                </a:lnTo>
                <a:close/>
              </a:path>
            </a:pathLst>
          </a:custGeom>
          <a:blipFill>
            <a:blip r:embed="rId2"/>
            <a:stretch>
              <a:fillRect l="0" t="-107214" r="-11452" b="-322880"/>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14" id="14"/>
          <p:cNvSpPr txBox="true"/>
          <p:nvPr/>
        </p:nvSpPr>
        <p:spPr>
          <a:xfrm rot="0">
            <a:off x="2747349" y="7209778"/>
            <a:ext cx="1308441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Tidak terdapat multikolinearitas (Uji dengan nilai VIF)</a:t>
            </a:r>
          </a:p>
        </p:txBody>
      </p:sp>
      <p:sp>
        <p:nvSpPr>
          <p:cNvPr name="Freeform 15" id="15"/>
          <p:cNvSpPr/>
          <p:nvPr/>
        </p:nvSpPr>
        <p:spPr>
          <a:xfrm flipH="false" flipV="false" rot="0">
            <a:off x="2403495" y="2465504"/>
            <a:ext cx="13481010" cy="1374670"/>
          </a:xfrm>
          <a:custGeom>
            <a:avLst/>
            <a:gdLst/>
            <a:ahLst/>
            <a:cxnLst/>
            <a:rect r="r" b="b" t="t" l="l"/>
            <a:pathLst>
              <a:path h="1374670" w="13481010">
                <a:moveTo>
                  <a:pt x="0" y="0"/>
                </a:moveTo>
                <a:lnTo>
                  <a:pt x="13481010" y="0"/>
                </a:lnTo>
                <a:lnTo>
                  <a:pt x="13481010" y="1374670"/>
                </a:lnTo>
                <a:lnTo>
                  <a:pt x="0" y="1374670"/>
                </a:lnTo>
                <a:lnTo>
                  <a:pt x="0" y="0"/>
                </a:lnTo>
                <a:close/>
              </a:path>
            </a:pathLst>
          </a:custGeom>
          <a:blipFill>
            <a:blip r:embed="rId2"/>
            <a:stretch>
              <a:fillRect l="0" t="-126024" r="-24786" b="-367493"/>
            </a:stretch>
          </a:blipFill>
          <a:ln w="952500" cap="sq">
            <a:gradFill>
              <a:gsLst>
                <a:gs pos="0">
                  <a:srgbClr val="341700">
                    <a:alpha val="100000"/>
                  </a:srgbClr>
                </a:gs>
                <a:gs pos="100000">
                  <a:srgbClr val="6A4018">
                    <a:alpha val="100000"/>
                  </a:srgbClr>
                </a:gs>
              </a:gsLst>
              <a:path path="circle">
                <a:fillToRect l="0" r="100000" t="0" b="100000"/>
              </a:path>
              <a:tileRect r="0" l="-100000" b="0" t="-100000"/>
            </a:gradFill>
            <a:prstDash val="solid"/>
            <a:miter/>
          </a:ln>
        </p:spPr>
      </p:sp>
      <p:sp>
        <p:nvSpPr>
          <p:cNvPr name="TextBox 16" id="16"/>
          <p:cNvSpPr txBox="true"/>
          <p:nvPr/>
        </p:nvSpPr>
        <p:spPr>
          <a:xfrm rot="0">
            <a:off x="4891219" y="2846723"/>
            <a:ext cx="8902156" cy="580390"/>
          </a:xfrm>
          <a:prstGeom prst="rect">
            <a:avLst/>
          </a:prstGeom>
        </p:spPr>
        <p:txBody>
          <a:bodyPr anchor="t" rtlCol="false" tIns="0" lIns="0" bIns="0" rIns="0">
            <a:spAutoFit/>
          </a:bodyPr>
          <a:lstStyle/>
          <a:p>
            <a:pPr algn="ctr">
              <a:lnSpc>
                <a:spcPts val="4759"/>
              </a:lnSpc>
            </a:pPr>
            <a:r>
              <a:rPr lang="en-US" sz="3399" b="true">
                <a:solidFill>
                  <a:srgbClr val="FFFFFF"/>
                </a:solidFill>
                <a:latin typeface="Open Sans Bold"/>
                <a:ea typeface="Open Sans Bold"/>
                <a:cs typeface="Open Sans Bold"/>
                <a:sym typeface="Open Sans Bold"/>
              </a:rPr>
              <a:t>Terdapat 5669 baris dan 11 kolom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DAGvxCuegNI</dc:identifier>
  <dcterms:modified xsi:type="dcterms:W3CDTF">2011-08-01T06:04:30Z</dcterms:modified>
  <cp:revision>1</cp:revision>
  <dc:title>Elektronik EL</dc:title>
</cp:coreProperties>
</file>